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9" r:id="rId3"/>
    <p:sldId id="257" r:id="rId4"/>
    <p:sldId id="266" r:id="rId5"/>
    <p:sldId id="260" r:id="rId6"/>
    <p:sldId id="265" r:id="rId7"/>
    <p:sldId id="267" r:id="rId8"/>
    <p:sldId id="264" r:id="rId9"/>
    <p:sldId id="261" r:id="rId10"/>
    <p:sldId id="269" r:id="rId11"/>
    <p:sldId id="262" r:id="rId12"/>
    <p:sldId id="268" r:id="rId13"/>
    <p:sldId id="263"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182" autoAdjust="0"/>
  </p:normalViewPr>
  <p:slideViewPr>
    <p:cSldViewPr snapToGrid="0">
      <p:cViewPr varScale="1">
        <p:scale>
          <a:sx n="43" d="100"/>
          <a:sy n="43" d="100"/>
        </p:scale>
        <p:origin x="15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E3D923-6873-4679-ACDC-05B6A940794B}" type="datetimeFigureOut">
              <a:rPr lang="en-GB" smtClean="0"/>
              <a:t>31/08/2022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A58CB-49CA-4316-B4F1-9EB1830A3975}" type="slidenum">
              <a:rPr lang="en-GB" smtClean="0"/>
              <a:t>‹#›</a:t>
            </a:fld>
            <a:endParaRPr lang="en-GB"/>
          </a:p>
        </p:txBody>
      </p:sp>
    </p:spTree>
    <p:extLst>
      <p:ext uri="{BB962C8B-B14F-4D97-AF65-F5344CB8AC3E}">
        <p14:creationId xmlns:p14="http://schemas.microsoft.com/office/powerpoint/2010/main" val="486307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this as the final piece of research from my PhD; a thesis that has focused on retail centres, retail centre geographies and COVID-19…</a:t>
            </a:r>
          </a:p>
          <a:p>
            <a:endParaRPr lang="en-GB" dirty="0"/>
          </a:p>
          <a:p>
            <a:r>
              <a:rPr lang="en-GB" dirty="0"/>
              <a:t>I am currently working through an early draft of this with my supervisors, so at a reasonably early stage with this… </a:t>
            </a:r>
          </a:p>
          <a:p>
            <a:endParaRPr lang="en-GB" dirty="0"/>
          </a:p>
          <a:p>
            <a:r>
              <a:rPr lang="en-GB" dirty="0"/>
              <a:t>Just a couple of acknowledgements to make before we begin: </a:t>
            </a:r>
          </a:p>
          <a:p>
            <a:r>
              <a:rPr lang="en-GB" dirty="0"/>
              <a:t>- Thanks to Geolytix and the CDRC for the data, and agreeing to let me present findings from it</a:t>
            </a:r>
          </a:p>
          <a:p>
            <a:pPr marL="171450" indent="-171450">
              <a:buFontTx/>
              <a:buChar char="-"/>
            </a:pPr>
            <a:r>
              <a:rPr lang="en-GB" dirty="0"/>
              <a:t>Cheers also to Cait, Rachael F and Francisco for setting up this session!</a:t>
            </a:r>
          </a:p>
          <a:p>
            <a:pPr marL="171450" indent="-171450">
              <a:buFontTx/>
              <a:buChar char="-"/>
            </a:pPr>
            <a:endParaRPr lang="en-GB" dirty="0"/>
          </a:p>
          <a:p>
            <a:pPr marL="0" indent="0">
              <a:buFontTx/>
              <a:buNone/>
            </a:pPr>
            <a:r>
              <a:rPr lang="en-GB" dirty="0"/>
              <a:t>Looking forward to hearing what you all think?</a:t>
            </a:r>
          </a:p>
        </p:txBody>
      </p:sp>
      <p:sp>
        <p:nvSpPr>
          <p:cNvPr id="4" name="Slide Number Placeholder 3"/>
          <p:cNvSpPr>
            <a:spLocks noGrp="1"/>
          </p:cNvSpPr>
          <p:nvPr>
            <p:ph type="sldNum" sz="quarter" idx="5"/>
          </p:nvPr>
        </p:nvSpPr>
        <p:spPr/>
        <p:txBody>
          <a:bodyPr/>
          <a:lstStyle/>
          <a:p>
            <a:fld id="{F61A58CB-49CA-4316-B4F1-9EB1830A3975}" type="slidenum">
              <a:rPr lang="en-GB" smtClean="0"/>
              <a:t>1</a:t>
            </a:fld>
            <a:endParaRPr lang="en-GB"/>
          </a:p>
        </p:txBody>
      </p:sp>
    </p:spTree>
    <p:extLst>
      <p:ext uri="{BB962C8B-B14F-4D97-AF65-F5344CB8AC3E}">
        <p14:creationId xmlns:p14="http://schemas.microsoft.com/office/powerpoint/2010/main" val="4096363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Surprisingly, all regions exhibited roughly the same trends…</a:t>
            </a:r>
          </a:p>
          <a:p>
            <a:endParaRPr lang="en-GB" dirty="0"/>
          </a:p>
          <a:p>
            <a:r>
              <a:rPr lang="en-GB" dirty="0"/>
              <a:t>Retail centres in London appear to have faced greater impacts; regional centres fell by 60%, other types fell by around 50%... Whereas in regions like the North West, Wales and the North East, the response of non-regional centres was much less severe!</a:t>
            </a:r>
          </a:p>
          <a:p>
            <a:endParaRPr lang="en-GB" dirty="0"/>
          </a:p>
          <a:p>
            <a:r>
              <a:rPr lang="en-GB" dirty="0"/>
              <a:t>This is interesting; lots written about London in early pandemic as people moved out of the city for better housing etc., trends still evident now!</a:t>
            </a:r>
          </a:p>
        </p:txBody>
      </p:sp>
      <p:sp>
        <p:nvSpPr>
          <p:cNvPr id="4" name="Slide Number Placeholder 3"/>
          <p:cNvSpPr>
            <a:spLocks noGrp="1"/>
          </p:cNvSpPr>
          <p:nvPr>
            <p:ph type="sldNum" sz="quarter" idx="5"/>
          </p:nvPr>
        </p:nvSpPr>
        <p:spPr/>
        <p:txBody>
          <a:bodyPr/>
          <a:lstStyle/>
          <a:p>
            <a:fld id="{F61A58CB-49CA-4316-B4F1-9EB1830A3975}" type="slidenum">
              <a:rPr lang="en-GB" smtClean="0"/>
              <a:t>10</a:t>
            </a:fld>
            <a:endParaRPr lang="en-GB"/>
          </a:p>
        </p:txBody>
      </p:sp>
    </p:spTree>
    <p:extLst>
      <p:ext uri="{BB962C8B-B14F-4D97-AF65-F5344CB8AC3E}">
        <p14:creationId xmlns:p14="http://schemas.microsoft.com/office/powerpoint/2010/main" val="538824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investigate structural response, we split these distributions in two by taking the top and bottom 10% of each indicator, a subset of which can be seen here…</a:t>
            </a:r>
          </a:p>
          <a:p>
            <a:endParaRPr lang="en-GB" dirty="0"/>
          </a:p>
          <a:p>
            <a:r>
              <a:rPr lang="en-GB" dirty="0"/>
              <a:t>Obvious trend is that all seem to fall the same pattern seen with previous graphs regardless of the structural indicator in question…</a:t>
            </a:r>
          </a:p>
          <a:p>
            <a:endParaRPr lang="en-GB" dirty="0"/>
          </a:p>
          <a:p>
            <a:r>
              <a:rPr lang="en-GB" dirty="0"/>
              <a:t>However, when examining differences between centres characterised with high and low values, the trend varies…</a:t>
            </a:r>
          </a:p>
          <a:p>
            <a:endParaRPr lang="en-GB" dirty="0"/>
          </a:p>
          <a:p>
            <a:endParaRPr lang="en-GB" dirty="0"/>
          </a:p>
          <a:p>
            <a:r>
              <a:rPr lang="en-GB" dirty="0"/>
              <a:t>Leisure; centres with highest provision of leisure exhibit 3x as much activity, falling by 66% in comparison to 38%.</a:t>
            </a:r>
          </a:p>
          <a:p>
            <a:endParaRPr lang="en-GB" dirty="0"/>
          </a:p>
          <a:p>
            <a:r>
              <a:rPr lang="en-GB" dirty="0"/>
              <a:t>Structural vacancies; lower values of structural vacancies exhibit higher activity in general, although both seem to experience similar responses.</a:t>
            </a:r>
          </a:p>
          <a:p>
            <a:endParaRPr lang="en-GB" dirty="0"/>
          </a:p>
          <a:p>
            <a:r>
              <a:rPr lang="en-GB" dirty="0"/>
              <a:t>Deprivation of the catchment; no obvious differences, similar levels of average activity regardless of deprivation.</a:t>
            </a:r>
          </a:p>
        </p:txBody>
      </p:sp>
      <p:sp>
        <p:nvSpPr>
          <p:cNvPr id="4" name="Slide Number Placeholder 3"/>
          <p:cNvSpPr>
            <a:spLocks noGrp="1"/>
          </p:cNvSpPr>
          <p:nvPr>
            <p:ph type="sldNum" sz="quarter" idx="5"/>
          </p:nvPr>
        </p:nvSpPr>
        <p:spPr/>
        <p:txBody>
          <a:bodyPr/>
          <a:lstStyle/>
          <a:p>
            <a:fld id="{F61A58CB-49CA-4316-B4F1-9EB1830A3975}" type="slidenum">
              <a:rPr lang="en-GB" smtClean="0"/>
              <a:t>11</a:t>
            </a:fld>
            <a:endParaRPr lang="en-GB"/>
          </a:p>
        </p:txBody>
      </p:sp>
    </p:spTree>
    <p:extLst>
      <p:ext uri="{BB962C8B-B14F-4D97-AF65-F5344CB8AC3E}">
        <p14:creationId xmlns:p14="http://schemas.microsoft.com/office/powerpoint/2010/main" val="591744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Overview of today’s presentation</a:t>
            </a:r>
          </a:p>
        </p:txBody>
      </p:sp>
      <p:sp>
        <p:nvSpPr>
          <p:cNvPr id="4" name="Slide Number Placeholder 3"/>
          <p:cNvSpPr>
            <a:spLocks noGrp="1"/>
          </p:cNvSpPr>
          <p:nvPr>
            <p:ph type="sldNum" sz="quarter" idx="5"/>
          </p:nvPr>
        </p:nvSpPr>
        <p:spPr/>
        <p:txBody>
          <a:bodyPr/>
          <a:lstStyle/>
          <a:p>
            <a:fld id="{F61A58CB-49CA-4316-B4F1-9EB1830A3975}" type="slidenum">
              <a:rPr lang="en-GB" smtClean="0"/>
              <a:t>12</a:t>
            </a:fld>
            <a:endParaRPr lang="en-GB"/>
          </a:p>
        </p:txBody>
      </p:sp>
    </p:spTree>
    <p:extLst>
      <p:ext uri="{BB962C8B-B14F-4D97-AF65-F5344CB8AC3E}">
        <p14:creationId xmlns:p14="http://schemas.microsoft.com/office/powerpoint/2010/main" val="2656016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[CLICK]</a:t>
            </a:r>
          </a:p>
          <a:p>
            <a:endParaRPr lang="en-GB" dirty="0"/>
          </a:p>
          <a:p>
            <a:r>
              <a:rPr lang="en-GB" dirty="0"/>
              <a:t>Explored retail centre response to Omicron, for the first time… First time doing a national scale response study, and first time looking away from ‘height’ of the pandemic</a:t>
            </a:r>
          </a:p>
          <a:p>
            <a:endParaRPr lang="en-GB" dirty="0"/>
          </a:p>
          <a:p>
            <a:r>
              <a:rPr lang="en-GB" dirty="0"/>
              <a:t>[CLICK]</a:t>
            </a:r>
          </a:p>
          <a:p>
            <a:endParaRPr lang="en-GB" dirty="0"/>
          </a:p>
          <a:p>
            <a:r>
              <a:rPr lang="en-GB" dirty="0"/>
              <a:t>Implications for certain types of centres, and those with specific structural characteristics</a:t>
            </a:r>
          </a:p>
          <a:p>
            <a:endParaRPr lang="en-GB" dirty="0"/>
          </a:p>
          <a:p>
            <a:r>
              <a:rPr lang="en-GB" dirty="0"/>
              <a:t>[CLICK]</a:t>
            </a:r>
          </a:p>
          <a:p>
            <a:endParaRPr lang="en-GB" dirty="0"/>
          </a:p>
          <a:p>
            <a:r>
              <a:rPr lang="en-GB" dirty="0"/>
              <a:t>Merits: robust economic performance indicator, better than footfall as does not privilege location, consistent time period</a:t>
            </a:r>
          </a:p>
          <a:p>
            <a:endParaRPr lang="en-GB" dirty="0"/>
          </a:p>
          <a:p>
            <a:r>
              <a:rPr lang="en-GB" dirty="0"/>
              <a:t>Drawbacks: mobility data is subject to its own limitations, stable sample of devices, more sophisticated methods</a:t>
            </a:r>
          </a:p>
          <a:p>
            <a:endParaRPr lang="en-GB" dirty="0"/>
          </a:p>
          <a:p>
            <a:r>
              <a:rPr lang="en-GB" dirty="0"/>
              <a:t>[CLICK]</a:t>
            </a:r>
          </a:p>
          <a:p>
            <a:endParaRPr lang="en-GB" dirty="0"/>
          </a:p>
          <a:p>
            <a:r>
              <a:rPr lang="en-GB" dirty="0"/>
              <a:t>Lots of potential to use this to investigate the longer-term consequences of the pandemic; will activity ever really rebound, integrating with a mobility dataset before Omicron to assess short-term impacts of Omicron</a:t>
            </a:r>
          </a:p>
          <a:p>
            <a:endParaRPr lang="en-GB" dirty="0"/>
          </a:p>
          <a:p>
            <a:r>
              <a:rPr lang="en-GB" dirty="0"/>
              <a:t>Targeting inequality; everyone deserves a vibrant place to shop!</a:t>
            </a:r>
          </a:p>
        </p:txBody>
      </p:sp>
      <p:sp>
        <p:nvSpPr>
          <p:cNvPr id="4" name="Slide Number Placeholder 3"/>
          <p:cNvSpPr>
            <a:spLocks noGrp="1"/>
          </p:cNvSpPr>
          <p:nvPr>
            <p:ph type="sldNum" sz="quarter" idx="5"/>
          </p:nvPr>
        </p:nvSpPr>
        <p:spPr/>
        <p:txBody>
          <a:bodyPr/>
          <a:lstStyle/>
          <a:p>
            <a:fld id="{F61A58CB-49CA-4316-B4F1-9EB1830A3975}" type="slidenum">
              <a:rPr lang="en-GB" smtClean="0"/>
              <a:t>13</a:t>
            </a:fld>
            <a:endParaRPr lang="en-GB"/>
          </a:p>
        </p:txBody>
      </p:sp>
    </p:spTree>
    <p:extLst>
      <p:ext uri="{BB962C8B-B14F-4D97-AF65-F5344CB8AC3E}">
        <p14:creationId xmlns:p14="http://schemas.microsoft.com/office/powerpoint/2010/main" val="4216905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 this as the final piece of research from my PhD; a thesis that has focused on retail centres, retail centre geographies and COVID-19…</a:t>
            </a:r>
          </a:p>
          <a:p>
            <a:endParaRPr lang="en-GB" dirty="0"/>
          </a:p>
          <a:p>
            <a:r>
              <a:rPr lang="en-GB" dirty="0"/>
              <a:t>I am currently working through an early draft of this with my supervisors, so at a reasonably early stage with this… </a:t>
            </a:r>
          </a:p>
          <a:p>
            <a:endParaRPr lang="en-GB" dirty="0"/>
          </a:p>
          <a:p>
            <a:r>
              <a:rPr lang="en-GB" dirty="0"/>
              <a:t>Just a couple of acknowledgements to make before we begin: </a:t>
            </a:r>
          </a:p>
          <a:p>
            <a:r>
              <a:rPr lang="en-GB" dirty="0"/>
              <a:t>- Thanks to Geolytix and the CDRC for the data, and agreeing to let me present findings from it</a:t>
            </a:r>
          </a:p>
          <a:p>
            <a:pPr marL="171450" indent="-171450">
              <a:buFontTx/>
              <a:buChar char="-"/>
            </a:pPr>
            <a:r>
              <a:rPr lang="en-GB" dirty="0"/>
              <a:t>Cheers also to Cait, Rachael F and Francisco for setting up this session!</a:t>
            </a:r>
          </a:p>
          <a:p>
            <a:pPr marL="171450" indent="-171450">
              <a:buFontTx/>
              <a:buChar char="-"/>
            </a:pPr>
            <a:endParaRPr lang="en-GB" dirty="0"/>
          </a:p>
          <a:p>
            <a:pPr marL="0" indent="0">
              <a:buFontTx/>
              <a:buNone/>
            </a:pPr>
            <a:r>
              <a:rPr lang="en-GB" dirty="0"/>
              <a:t>Looking forward to hearing what you all think?</a:t>
            </a:r>
          </a:p>
        </p:txBody>
      </p:sp>
      <p:sp>
        <p:nvSpPr>
          <p:cNvPr id="4" name="Slide Number Placeholder 3"/>
          <p:cNvSpPr>
            <a:spLocks noGrp="1"/>
          </p:cNvSpPr>
          <p:nvPr>
            <p:ph type="sldNum" sz="quarter" idx="5"/>
          </p:nvPr>
        </p:nvSpPr>
        <p:spPr/>
        <p:txBody>
          <a:bodyPr/>
          <a:lstStyle/>
          <a:p>
            <a:fld id="{F61A58CB-49CA-4316-B4F1-9EB1830A3975}" type="slidenum">
              <a:rPr lang="en-GB" smtClean="0"/>
              <a:t>14</a:t>
            </a:fld>
            <a:endParaRPr lang="en-GB"/>
          </a:p>
        </p:txBody>
      </p:sp>
    </p:spTree>
    <p:extLst>
      <p:ext uri="{BB962C8B-B14F-4D97-AF65-F5344CB8AC3E}">
        <p14:creationId xmlns:p14="http://schemas.microsoft.com/office/powerpoint/2010/main" val="104132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Overview of today’s presentation</a:t>
            </a:r>
          </a:p>
        </p:txBody>
      </p:sp>
      <p:sp>
        <p:nvSpPr>
          <p:cNvPr id="4" name="Slide Number Placeholder 3"/>
          <p:cNvSpPr>
            <a:spLocks noGrp="1"/>
          </p:cNvSpPr>
          <p:nvPr>
            <p:ph type="sldNum" sz="quarter" idx="5"/>
          </p:nvPr>
        </p:nvSpPr>
        <p:spPr/>
        <p:txBody>
          <a:bodyPr/>
          <a:lstStyle/>
          <a:p>
            <a:fld id="{F61A58CB-49CA-4316-B4F1-9EB1830A3975}" type="slidenum">
              <a:rPr lang="en-GB" smtClean="0"/>
              <a:t>2</a:t>
            </a:fld>
            <a:endParaRPr lang="en-GB"/>
          </a:p>
        </p:txBody>
      </p:sp>
    </p:spTree>
    <p:extLst>
      <p:ext uri="{BB962C8B-B14F-4D97-AF65-F5344CB8AC3E}">
        <p14:creationId xmlns:p14="http://schemas.microsoft.com/office/powerpoint/2010/main" val="1455250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[CLICK] </a:t>
            </a:r>
          </a:p>
          <a:p>
            <a:endParaRPr lang="en-GB" dirty="0"/>
          </a:p>
          <a:p>
            <a:r>
              <a:rPr lang="en-GB" dirty="0"/>
              <a:t>Probably don’t need to tell you that COVID-19 has impacted retail; trends including the split between essential vs non-essential, stockpiling and panic buying, significant impacts on leisure retailers in earlier phases.</a:t>
            </a:r>
          </a:p>
          <a:p>
            <a:endParaRPr lang="en-GB" dirty="0"/>
          </a:p>
          <a:p>
            <a:r>
              <a:rPr lang="en-GB" dirty="0"/>
              <a:t>[CLICK]</a:t>
            </a:r>
          </a:p>
          <a:p>
            <a:endParaRPr lang="en-GB" dirty="0"/>
          </a:p>
          <a:p>
            <a:r>
              <a:rPr lang="en-GB" dirty="0"/>
              <a:t>But these trends have wider impacts, particularly on the places in which we shop; retail centres.</a:t>
            </a:r>
          </a:p>
          <a:p>
            <a:endParaRPr lang="en-GB" dirty="0"/>
          </a:p>
          <a:p>
            <a:r>
              <a:rPr lang="en-GB" dirty="0"/>
              <a:t>Retail centres can be thought of a ‘the primary sites of consumption in urban areas’; encompass everything from your traditional high street, to a large shopping centre</a:t>
            </a:r>
          </a:p>
          <a:p>
            <a:endParaRPr lang="en-GB" dirty="0"/>
          </a:p>
          <a:p>
            <a:r>
              <a:rPr lang="en-GB" dirty="0"/>
              <a:t>Some research has emerged examining the response of sites of consumption to early waves of the pandemic (examples in the UK and US)…</a:t>
            </a:r>
          </a:p>
          <a:p>
            <a:endParaRPr lang="en-GB" dirty="0"/>
          </a:p>
          <a:p>
            <a:r>
              <a:rPr lang="en-GB" dirty="0"/>
              <a:t>[CLICK]</a:t>
            </a:r>
          </a:p>
          <a:p>
            <a:endParaRPr lang="en-GB" dirty="0"/>
          </a:p>
          <a:p>
            <a:r>
              <a:rPr lang="en-GB" dirty="0"/>
              <a:t>Often these papers identify functional, structural and spatial differences in these responses;</a:t>
            </a:r>
          </a:p>
          <a:p>
            <a:endParaRPr lang="en-GB" dirty="0"/>
          </a:p>
          <a:p>
            <a:r>
              <a:rPr lang="en-GB" dirty="0"/>
              <a:t>Function: the role of the retail centre, whether it’s a local neighbourhood centre or a large regional city centre</a:t>
            </a:r>
          </a:p>
          <a:p>
            <a:r>
              <a:rPr lang="en-GB" dirty="0"/>
              <a:t>Structural: the intrinsic characteristics of the centre, whether it exhibits high levels of vacancies, the profile of consumers in the catchment</a:t>
            </a:r>
          </a:p>
          <a:p>
            <a:r>
              <a:rPr lang="en-GB" dirty="0"/>
              <a:t>Spatial: differences between different areas, N vs S, regional differences etc. </a:t>
            </a:r>
          </a:p>
          <a:p>
            <a:endParaRPr lang="en-GB" dirty="0"/>
          </a:p>
          <a:p>
            <a:r>
              <a:rPr lang="en-GB" dirty="0"/>
              <a:t>[CLICK]</a:t>
            </a:r>
          </a:p>
          <a:p>
            <a:endParaRPr lang="en-GB" dirty="0"/>
          </a:p>
          <a:p>
            <a:r>
              <a:rPr lang="en-GB" dirty="0"/>
              <a:t>But nothing has been done about this in terms of Omicron</a:t>
            </a:r>
          </a:p>
          <a:p>
            <a:endParaRPr lang="en-GB" dirty="0"/>
          </a:p>
          <a:p>
            <a:r>
              <a:rPr lang="en-GB" dirty="0"/>
              <a:t>Omicron background:</a:t>
            </a:r>
          </a:p>
          <a:p>
            <a:endParaRPr lang="en-GB" dirty="0"/>
          </a:p>
          <a:p>
            <a:r>
              <a:rPr lang="en-GB" dirty="0"/>
              <a:t>Why Omicron matters: </a:t>
            </a:r>
          </a:p>
          <a:p>
            <a:endParaRPr lang="en-GB" dirty="0"/>
          </a:p>
          <a:p>
            <a:endParaRPr lang="en-GB" dirty="0"/>
          </a:p>
        </p:txBody>
      </p:sp>
      <p:sp>
        <p:nvSpPr>
          <p:cNvPr id="4" name="Slide Number Placeholder 3"/>
          <p:cNvSpPr>
            <a:spLocks noGrp="1"/>
          </p:cNvSpPr>
          <p:nvPr>
            <p:ph type="sldNum" sz="quarter" idx="5"/>
          </p:nvPr>
        </p:nvSpPr>
        <p:spPr/>
        <p:txBody>
          <a:bodyPr/>
          <a:lstStyle/>
          <a:p>
            <a:fld id="{F61A58CB-49CA-4316-B4F1-9EB1830A3975}" type="slidenum">
              <a:rPr lang="en-GB" smtClean="0"/>
              <a:t>3</a:t>
            </a:fld>
            <a:endParaRPr lang="en-GB"/>
          </a:p>
        </p:txBody>
      </p:sp>
    </p:spTree>
    <p:extLst>
      <p:ext uri="{BB962C8B-B14F-4D97-AF65-F5344CB8AC3E}">
        <p14:creationId xmlns:p14="http://schemas.microsoft.com/office/powerpoint/2010/main" val="3694423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Overview of today’s presentation</a:t>
            </a:r>
          </a:p>
        </p:txBody>
      </p:sp>
      <p:sp>
        <p:nvSpPr>
          <p:cNvPr id="4" name="Slide Number Placeholder 3"/>
          <p:cNvSpPr>
            <a:spLocks noGrp="1"/>
          </p:cNvSpPr>
          <p:nvPr>
            <p:ph type="sldNum" sz="quarter" idx="5"/>
          </p:nvPr>
        </p:nvSpPr>
        <p:spPr/>
        <p:txBody>
          <a:bodyPr/>
          <a:lstStyle/>
          <a:p>
            <a:fld id="{F61A58CB-49CA-4316-B4F1-9EB1830A3975}" type="slidenum">
              <a:rPr lang="en-GB" smtClean="0"/>
              <a:t>4</a:t>
            </a:fld>
            <a:endParaRPr lang="en-GB"/>
          </a:p>
        </p:txBody>
      </p:sp>
    </p:spTree>
    <p:extLst>
      <p:ext uri="{BB962C8B-B14F-4D97-AF65-F5344CB8AC3E}">
        <p14:creationId xmlns:p14="http://schemas.microsoft.com/office/powerpoint/2010/main" val="3800739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I’m going to talk to you about the data we are using in this paper…</a:t>
            </a:r>
          </a:p>
          <a:p>
            <a:endParaRPr lang="en-GB" dirty="0"/>
          </a:p>
          <a:p>
            <a:r>
              <a:rPr lang="en-GB" dirty="0"/>
              <a:t>[CLICK]</a:t>
            </a:r>
          </a:p>
          <a:p>
            <a:endParaRPr lang="en-GB" dirty="0"/>
          </a:p>
          <a:p>
            <a:r>
              <a:rPr lang="en-GB" dirty="0"/>
              <a:t>This is the Geolytix aggregated in-app location dataset; hourly counts of activity within H3 cells for the extent of the UK, based on unique devices detected within each cell.</a:t>
            </a:r>
          </a:p>
          <a:p>
            <a:endParaRPr lang="en-GB" dirty="0"/>
          </a:p>
          <a:p>
            <a:r>
              <a:rPr lang="en-GB" dirty="0"/>
              <a:t>But the question I had to try and solve was how could we convert this high spatio-temporal mobility dataset into a robust performance indicator for the retail centres…</a:t>
            </a:r>
          </a:p>
          <a:p>
            <a:endParaRPr lang="en-GB" dirty="0"/>
          </a:p>
          <a:p>
            <a:r>
              <a:rPr lang="en-GB" dirty="0"/>
              <a:t>[CLICK] </a:t>
            </a:r>
          </a:p>
          <a:p>
            <a:endParaRPr lang="en-GB" dirty="0"/>
          </a:p>
          <a:p>
            <a:r>
              <a:rPr lang="en-GB" dirty="0"/>
              <a:t>This is our approach, we take an daily measure of average activity, that accounts for individual activity within each H3 cell, and the size of the retail centre itself, in effect devices per H3</a:t>
            </a:r>
          </a:p>
          <a:p>
            <a:endParaRPr lang="en-GB" dirty="0"/>
          </a:p>
          <a:p>
            <a:endParaRPr lang="en-GB" dirty="0"/>
          </a:p>
        </p:txBody>
      </p:sp>
      <p:sp>
        <p:nvSpPr>
          <p:cNvPr id="4" name="Slide Number Placeholder 3"/>
          <p:cNvSpPr>
            <a:spLocks noGrp="1"/>
          </p:cNvSpPr>
          <p:nvPr>
            <p:ph type="sldNum" sz="quarter" idx="5"/>
          </p:nvPr>
        </p:nvSpPr>
        <p:spPr/>
        <p:txBody>
          <a:bodyPr/>
          <a:lstStyle/>
          <a:p>
            <a:fld id="{F61A58CB-49CA-4316-B4F1-9EB1830A3975}" type="slidenum">
              <a:rPr lang="en-GB" smtClean="0"/>
              <a:t>5</a:t>
            </a:fld>
            <a:endParaRPr lang="en-GB"/>
          </a:p>
        </p:txBody>
      </p:sp>
    </p:spTree>
    <p:extLst>
      <p:ext uri="{BB962C8B-B14F-4D97-AF65-F5344CB8AC3E}">
        <p14:creationId xmlns:p14="http://schemas.microsoft.com/office/powerpoint/2010/main" val="429285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how might we go about assessing how retail centres with different </a:t>
            </a:r>
            <a:r>
              <a:rPr lang="en-GB" i="1" dirty="0"/>
              <a:t>function </a:t>
            </a:r>
            <a:r>
              <a:rPr lang="en-GB" i="0" dirty="0"/>
              <a:t>and </a:t>
            </a:r>
            <a:r>
              <a:rPr lang="en-GB" i="1" dirty="0"/>
              <a:t>structure </a:t>
            </a:r>
            <a:r>
              <a:rPr lang="en-GB" i="0" dirty="0"/>
              <a:t>have responded to the pandemic</a:t>
            </a:r>
          </a:p>
          <a:p>
            <a:endParaRPr lang="en-GB" i="0" dirty="0"/>
          </a:p>
          <a:p>
            <a:r>
              <a:rPr lang="en-GB" i="0" dirty="0"/>
              <a:t>[CLICK]</a:t>
            </a:r>
          </a:p>
          <a:p>
            <a:endParaRPr lang="en-GB" i="0" dirty="0"/>
          </a:p>
          <a:p>
            <a:r>
              <a:rPr lang="en-GB" i="0" dirty="0"/>
              <a:t>Well for function we have a retail centre hierarchy; each centre is assigned a functional role and we can look at differences between these</a:t>
            </a:r>
          </a:p>
          <a:p>
            <a:endParaRPr lang="en-GB" i="0" dirty="0"/>
          </a:p>
          <a:p>
            <a:r>
              <a:rPr lang="en-GB" i="0" dirty="0"/>
              <a:t>[CLICK]</a:t>
            </a:r>
          </a:p>
          <a:p>
            <a:endParaRPr lang="en-GB" i="0" dirty="0"/>
          </a:p>
          <a:p>
            <a:r>
              <a:rPr lang="en-GB" i="0" dirty="0"/>
              <a:t>For structure, we have a number of indicators for the retail centres, so we can look at differences in response between centres of differing structural characteristics. </a:t>
            </a:r>
            <a:endParaRPr lang="en-GB" dirty="0"/>
          </a:p>
        </p:txBody>
      </p:sp>
      <p:sp>
        <p:nvSpPr>
          <p:cNvPr id="4" name="Slide Number Placeholder 3"/>
          <p:cNvSpPr>
            <a:spLocks noGrp="1"/>
          </p:cNvSpPr>
          <p:nvPr>
            <p:ph type="sldNum" sz="quarter" idx="5"/>
          </p:nvPr>
        </p:nvSpPr>
        <p:spPr/>
        <p:txBody>
          <a:bodyPr/>
          <a:lstStyle/>
          <a:p>
            <a:fld id="{F61A58CB-49CA-4316-B4F1-9EB1830A3975}" type="slidenum">
              <a:rPr lang="en-GB" smtClean="0"/>
              <a:t>6</a:t>
            </a:fld>
            <a:endParaRPr lang="en-GB"/>
          </a:p>
        </p:txBody>
      </p:sp>
    </p:spTree>
    <p:extLst>
      <p:ext uri="{BB962C8B-B14F-4D97-AF65-F5344CB8AC3E}">
        <p14:creationId xmlns:p14="http://schemas.microsoft.com/office/powerpoint/2010/main" val="3246034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Overview of today’s presentation</a:t>
            </a:r>
          </a:p>
        </p:txBody>
      </p:sp>
      <p:sp>
        <p:nvSpPr>
          <p:cNvPr id="4" name="Slide Number Placeholder 3"/>
          <p:cNvSpPr>
            <a:spLocks noGrp="1"/>
          </p:cNvSpPr>
          <p:nvPr>
            <p:ph type="sldNum" sz="quarter" idx="5"/>
          </p:nvPr>
        </p:nvSpPr>
        <p:spPr/>
        <p:txBody>
          <a:bodyPr/>
          <a:lstStyle/>
          <a:p>
            <a:fld id="{F61A58CB-49CA-4316-B4F1-9EB1830A3975}" type="slidenum">
              <a:rPr lang="en-GB" smtClean="0"/>
              <a:t>7</a:t>
            </a:fld>
            <a:endParaRPr lang="en-GB"/>
          </a:p>
        </p:txBody>
      </p:sp>
    </p:spTree>
    <p:extLst>
      <p:ext uri="{BB962C8B-B14F-4D97-AF65-F5344CB8AC3E}">
        <p14:creationId xmlns:p14="http://schemas.microsoft.com/office/powerpoint/2010/main" val="748423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here we have changes in daily COVID-19 cases and daily retail centre activity (national level)…</a:t>
            </a:r>
          </a:p>
          <a:p>
            <a:endParaRPr lang="en-GB" dirty="0"/>
          </a:p>
          <a:p>
            <a:r>
              <a:rPr lang="en-GB" dirty="0"/>
              <a:t>In terms of Omicron, notice the spike in cases in relation to the first two subvariants of Omicron, but not as much so for BA.4 and BA.5; free testing removed as of April 1</a:t>
            </a:r>
            <a:r>
              <a:rPr lang="en-GB" baseline="30000" dirty="0"/>
              <a:t>st</a:t>
            </a:r>
            <a:r>
              <a:rPr lang="en-GB" dirty="0"/>
              <a:t>.</a:t>
            </a:r>
          </a:p>
          <a:p>
            <a:endParaRPr lang="en-GB" dirty="0"/>
          </a:p>
          <a:p>
            <a:r>
              <a:rPr lang="en-GB" dirty="0"/>
              <a:t>BA.1: Ait fell around 60% from Nov 2021 by Jan 2022, came at a time where Plan B was introduced… Although Plan B had limited restrictions, so reduced activity was more about perceptions of risk likely…</a:t>
            </a:r>
          </a:p>
          <a:p>
            <a:endParaRPr lang="en-GB" dirty="0"/>
          </a:p>
          <a:p>
            <a:r>
              <a:rPr lang="en-GB" dirty="0"/>
              <a:t>BA.2: Ait had recovered slightly by late February of this year, however fell again in response to BA.2, no restriction whatsoever?</a:t>
            </a:r>
          </a:p>
          <a:p>
            <a:endParaRPr lang="en-GB" dirty="0"/>
          </a:p>
          <a:p>
            <a:r>
              <a:rPr lang="en-GB" dirty="0"/>
              <a:t>BA.4/BA.5, falling again, no restrictions, cost of living crisis (a period where inflation continued to risk, petrol prices.</a:t>
            </a:r>
          </a:p>
          <a:p>
            <a:endParaRPr lang="en-GB" dirty="0"/>
          </a:p>
          <a:p>
            <a:r>
              <a:rPr lang="en-GB" dirty="0"/>
              <a:t>Reduced activity 12 months on demonstrates significant consequences for the long-term sustainability of retail centres.</a:t>
            </a:r>
          </a:p>
          <a:p>
            <a:endParaRPr lang="en-GB" dirty="0"/>
          </a:p>
        </p:txBody>
      </p:sp>
      <p:sp>
        <p:nvSpPr>
          <p:cNvPr id="4" name="Slide Number Placeholder 3"/>
          <p:cNvSpPr>
            <a:spLocks noGrp="1"/>
          </p:cNvSpPr>
          <p:nvPr>
            <p:ph type="sldNum" sz="quarter" idx="5"/>
          </p:nvPr>
        </p:nvSpPr>
        <p:spPr/>
        <p:txBody>
          <a:bodyPr/>
          <a:lstStyle/>
          <a:p>
            <a:fld id="{F61A58CB-49CA-4316-B4F1-9EB1830A3975}" type="slidenum">
              <a:rPr lang="en-GB" smtClean="0"/>
              <a:t>8</a:t>
            </a:fld>
            <a:endParaRPr lang="en-GB"/>
          </a:p>
        </p:txBody>
      </p:sp>
    </p:spTree>
    <p:extLst>
      <p:ext uri="{BB962C8B-B14F-4D97-AF65-F5344CB8AC3E}">
        <p14:creationId xmlns:p14="http://schemas.microsoft.com/office/powerpoint/2010/main" val="259120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did retail centres of different types respond during this time then?</a:t>
            </a:r>
          </a:p>
          <a:p>
            <a:endParaRPr lang="en-GB" dirty="0"/>
          </a:p>
          <a:p>
            <a:r>
              <a:rPr lang="en-GB" dirty="0"/>
              <a:t>Well firstly, noticeable hierarchical structure of activity between the different types; larger centres more average activity, despite a measure controlling for this. Interesting example are district centres; higher activity despite being smaller than lots, fastest to recover in pandemic…</a:t>
            </a:r>
          </a:p>
          <a:p>
            <a:endParaRPr lang="en-GB" dirty="0"/>
          </a:p>
          <a:p>
            <a:r>
              <a:rPr lang="en-GB" dirty="0"/>
              <a:t>The general trend of declining activity overall, and in response to Omicron subvariants is particularly apparent here… </a:t>
            </a:r>
          </a:p>
          <a:p>
            <a:endParaRPr lang="en-GB" dirty="0"/>
          </a:p>
          <a:p>
            <a:r>
              <a:rPr lang="en-GB" dirty="0"/>
              <a:t>Most pronounced response seen for regional centres; fall from a much higher value, 50-60% decline in response to Omicron</a:t>
            </a:r>
          </a:p>
          <a:p>
            <a:endParaRPr lang="en-GB" dirty="0"/>
          </a:p>
          <a:p>
            <a:r>
              <a:rPr lang="en-GB" dirty="0"/>
              <a:t>However, all other types also experience significant decreases, Omicron does not differentiate!!</a:t>
            </a:r>
          </a:p>
        </p:txBody>
      </p:sp>
      <p:sp>
        <p:nvSpPr>
          <p:cNvPr id="4" name="Slide Number Placeholder 3"/>
          <p:cNvSpPr>
            <a:spLocks noGrp="1"/>
          </p:cNvSpPr>
          <p:nvPr>
            <p:ph type="sldNum" sz="quarter" idx="5"/>
          </p:nvPr>
        </p:nvSpPr>
        <p:spPr/>
        <p:txBody>
          <a:bodyPr/>
          <a:lstStyle/>
          <a:p>
            <a:fld id="{F61A58CB-49CA-4316-B4F1-9EB1830A3975}" type="slidenum">
              <a:rPr lang="en-GB" smtClean="0"/>
              <a:t>9</a:t>
            </a:fld>
            <a:endParaRPr lang="en-GB"/>
          </a:p>
        </p:txBody>
      </p:sp>
    </p:spTree>
    <p:extLst>
      <p:ext uri="{BB962C8B-B14F-4D97-AF65-F5344CB8AC3E}">
        <p14:creationId xmlns:p14="http://schemas.microsoft.com/office/powerpoint/2010/main" val="4048377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58BD-BAC9-7917-CF30-633AF668E3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4C9E8BF-91AD-56FC-69E3-C883DB0F07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54532C7-9722-45F8-5DF3-A1BD737131AF}"/>
              </a:ext>
            </a:extLst>
          </p:cNvPr>
          <p:cNvSpPr>
            <a:spLocks noGrp="1"/>
          </p:cNvSpPr>
          <p:nvPr>
            <p:ph type="dt" sz="half" idx="10"/>
          </p:nvPr>
        </p:nvSpPr>
        <p:spPr/>
        <p:txBody>
          <a:bodyPr/>
          <a:lstStyle/>
          <a:p>
            <a:fld id="{021B928F-20B1-466A-A26F-FC81B26B0E54}" type="datetimeFigureOut">
              <a:rPr lang="en-GB" smtClean="0"/>
              <a:t>31/08/2022</a:t>
            </a:fld>
            <a:endParaRPr lang="en-GB"/>
          </a:p>
        </p:txBody>
      </p:sp>
      <p:sp>
        <p:nvSpPr>
          <p:cNvPr id="5" name="Footer Placeholder 4">
            <a:extLst>
              <a:ext uri="{FF2B5EF4-FFF2-40B4-BE49-F238E27FC236}">
                <a16:creationId xmlns:a16="http://schemas.microsoft.com/office/drawing/2014/main" id="{50D7C3EC-98B1-17CE-8E4D-65B0366DF9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1DB878-5600-22B0-2939-5B924CFA0A87}"/>
              </a:ext>
            </a:extLst>
          </p:cNvPr>
          <p:cNvSpPr>
            <a:spLocks noGrp="1"/>
          </p:cNvSpPr>
          <p:nvPr>
            <p:ph type="sldNum" sz="quarter" idx="12"/>
          </p:nvPr>
        </p:nvSpPr>
        <p:spPr/>
        <p:txBody>
          <a:bodyPr/>
          <a:lstStyle/>
          <a:p>
            <a:fld id="{E96FDAE1-A8A8-4094-B352-98E740299FE8}" type="slidenum">
              <a:rPr lang="en-GB" smtClean="0"/>
              <a:t>‹#›</a:t>
            </a:fld>
            <a:endParaRPr lang="en-GB"/>
          </a:p>
        </p:txBody>
      </p:sp>
    </p:spTree>
    <p:extLst>
      <p:ext uri="{BB962C8B-B14F-4D97-AF65-F5344CB8AC3E}">
        <p14:creationId xmlns:p14="http://schemas.microsoft.com/office/powerpoint/2010/main" val="1257229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F07E-39BF-19E6-26A5-D2627D4C48A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643BA7F-30AB-B3BB-F223-F59C9E53F6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DF6A92-0C66-57BC-4667-9F9C2AF2EAFA}"/>
              </a:ext>
            </a:extLst>
          </p:cNvPr>
          <p:cNvSpPr>
            <a:spLocks noGrp="1"/>
          </p:cNvSpPr>
          <p:nvPr>
            <p:ph type="dt" sz="half" idx="10"/>
          </p:nvPr>
        </p:nvSpPr>
        <p:spPr/>
        <p:txBody>
          <a:bodyPr/>
          <a:lstStyle/>
          <a:p>
            <a:fld id="{021B928F-20B1-466A-A26F-FC81B26B0E54}" type="datetimeFigureOut">
              <a:rPr lang="en-GB" smtClean="0"/>
              <a:t>31/08/2022</a:t>
            </a:fld>
            <a:endParaRPr lang="en-GB"/>
          </a:p>
        </p:txBody>
      </p:sp>
      <p:sp>
        <p:nvSpPr>
          <p:cNvPr id="5" name="Footer Placeholder 4">
            <a:extLst>
              <a:ext uri="{FF2B5EF4-FFF2-40B4-BE49-F238E27FC236}">
                <a16:creationId xmlns:a16="http://schemas.microsoft.com/office/drawing/2014/main" id="{EB7225AE-BEB6-C9EA-2FD2-9900F1381A8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D9A4AAC-B187-5169-24FF-023395879883}"/>
              </a:ext>
            </a:extLst>
          </p:cNvPr>
          <p:cNvSpPr>
            <a:spLocks noGrp="1"/>
          </p:cNvSpPr>
          <p:nvPr>
            <p:ph type="sldNum" sz="quarter" idx="12"/>
          </p:nvPr>
        </p:nvSpPr>
        <p:spPr/>
        <p:txBody>
          <a:bodyPr/>
          <a:lstStyle/>
          <a:p>
            <a:fld id="{E96FDAE1-A8A8-4094-B352-98E740299FE8}" type="slidenum">
              <a:rPr lang="en-GB" smtClean="0"/>
              <a:t>‹#›</a:t>
            </a:fld>
            <a:endParaRPr lang="en-GB"/>
          </a:p>
        </p:txBody>
      </p:sp>
    </p:spTree>
    <p:extLst>
      <p:ext uri="{BB962C8B-B14F-4D97-AF65-F5344CB8AC3E}">
        <p14:creationId xmlns:p14="http://schemas.microsoft.com/office/powerpoint/2010/main" val="3701092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C58C09-BF83-D098-1210-BF10EB4433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2C85E7E-106A-82A2-6BB2-CB9A16278A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3CF476-A8B0-CE69-F5AB-34491713C1A9}"/>
              </a:ext>
            </a:extLst>
          </p:cNvPr>
          <p:cNvSpPr>
            <a:spLocks noGrp="1"/>
          </p:cNvSpPr>
          <p:nvPr>
            <p:ph type="dt" sz="half" idx="10"/>
          </p:nvPr>
        </p:nvSpPr>
        <p:spPr/>
        <p:txBody>
          <a:bodyPr/>
          <a:lstStyle/>
          <a:p>
            <a:fld id="{021B928F-20B1-466A-A26F-FC81B26B0E54}" type="datetimeFigureOut">
              <a:rPr lang="en-GB" smtClean="0"/>
              <a:t>31/08/2022</a:t>
            </a:fld>
            <a:endParaRPr lang="en-GB"/>
          </a:p>
        </p:txBody>
      </p:sp>
      <p:sp>
        <p:nvSpPr>
          <p:cNvPr id="5" name="Footer Placeholder 4">
            <a:extLst>
              <a:ext uri="{FF2B5EF4-FFF2-40B4-BE49-F238E27FC236}">
                <a16:creationId xmlns:a16="http://schemas.microsoft.com/office/drawing/2014/main" id="{8A85EFCE-629E-1A9C-18DB-DFE9121CE0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03AB05-F4D0-8401-65C9-D13FEAE0CEA4}"/>
              </a:ext>
            </a:extLst>
          </p:cNvPr>
          <p:cNvSpPr>
            <a:spLocks noGrp="1"/>
          </p:cNvSpPr>
          <p:nvPr>
            <p:ph type="sldNum" sz="quarter" idx="12"/>
          </p:nvPr>
        </p:nvSpPr>
        <p:spPr/>
        <p:txBody>
          <a:bodyPr/>
          <a:lstStyle/>
          <a:p>
            <a:fld id="{E96FDAE1-A8A8-4094-B352-98E740299FE8}" type="slidenum">
              <a:rPr lang="en-GB" smtClean="0"/>
              <a:t>‹#›</a:t>
            </a:fld>
            <a:endParaRPr lang="en-GB"/>
          </a:p>
        </p:txBody>
      </p:sp>
    </p:spTree>
    <p:extLst>
      <p:ext uri="{BB962C8B-B14F-4D97-AF65-F5344CB8AC3E}">
        <p14:creationId xmlns:p14="http://schemas.microsoft.com/office/powerpoint/2010/main" val="843802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789E-9FE3-91B0-B12F-23E709CE58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59A2798-DAE8-42F4-EE52-6A8D74440A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A4005E-1796-A4F4-00B3-AFEC60D6EA75}"/>
              </a:ext>
            </a:extLst>
          </p:cNvPr>
          <p:cNvSpPr>
            <a:spLocks noGrp="1"/>
          </p:cNvSpPr>
          <p:nvPr>
            <p:ph type="dt" sz="half" idx="10"/>
          </p:nvPr>
        </p:nvSpPr>
        <p:spPr/>
        <p:txBody>
          <a:bodyPr/>
          <a:lstStyle/>
          <a:p>
            <a:fld id="{021B928F-20B1-466A-A26F-FC81B26B0E54}" type="datetimeFigureOut">
              <a:rPr lang="en-GB" smtClean="0"/>
              <a:t>31/08/2022</a:t>
            </a:fld>
            <a:endParaRPr lang="en-GB"/>
          </a:p>
        </p:txBody>
      </p:sp>
      <p:sp>
        <p:nvSpPr>
          <p:cNvPr id="5" name="Footer Placeholder 4">
            <a:extLst>
              <a:ext uri="{FF2B5EF4-FFF2-40B4-BE49-F238E27FC236}">
                <a16:creationId xmlns:a16="http://schemas.microsoft.com/office/drawing/2014/main" id="{C182DFAF-B473-A1E2-72C6-27FD103A653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47E4C6-E39C-5021-A4FE-93CE47B3E177}"/>
              </a:ext>
            </a:extLst>
          </p:cNvPr>
          <p:cNvSpPr>
            <a:spLocks noGrp="1"/>
          </p:cNvSpPr>
          <p:nvPr>
            <p:ph type="sldNum" sz="quarter" idx="12"/>
          </p:nvPr>
        </p:nvSpPr>
        <p:spPr/>
        <p:txBody>
          <a:bodyPr/>
          <a:lstStyle/>
          <a:p>
            <a:fld id="{E96FDAE1-A8A8-4094-B352-98E740299FE8}" type="slidenum">
              <a:rPr lang="en-GB" smtClean="0"/>
              <a:t>‹#›</a:t>
            </a:fld>
            <a:endParaRPr lang="en-GB"/>
          </a:p>
        </p:txBody>
      </p:sp>
    </p:spTree>
    <p:extLst>
      <p:ext uri="{BB962C8B-B14F-4D97-AF65-F5344CB8AC3E}">
        <p14:creationId xmlns:p14="http://schemas.microsoft.com/office/powerpoint/2010/main" val="249333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39EF7-9EC1-F92F-0C70-C0C155A49A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BB669B93-C335-D202-AFE2-EF8602C3C2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59DE47-C46D-B3EE-A6AB-3C04C6BE657D}"/>
              </a:ext>
            </a:extLst>
          </p:cNvPr>
          <p:cNvSpPr>
            <a:spLocks noGrp="1"/>
          </p:cNvSpPr>
          <p:nvPr>
            <p:ph type="dt" sz="half" idx="10"/>
          </p:nvPr>
        </p:nvSpPr>
        <p:spPr/>
        <p:txBody>
          <a:bodyPr/>
          <a:lstStyle/>
          <a:p>
            <a:fld id="{021B928F-20B1-466A-A26F-FC81B26B0E54}" type="datetimeFigureOut">
              <a:rPr lang="en-GB" smtClean="0"/>
              <a:t>31/08/2022</a:t>
            </a:fld>
            <a:endParaRPr lang="en-GB"/>
          </a:p>
        </p:txBody>
      </p:sp>
      <p:sp>
        <p:nvSpPr>
          <p:cNvPr id="5" name="Footer Placeholder 4">
            <a:extLst>
              <a:ext uri="{FF2B5EF4-FFF2-40B4-BE49-F238E27FC236}">
                <a16:creationId xmlns:a16="http://schemas.microsoft.com/office/drawing/2014/main" id="{172FE862-277C-C93F-F9A0-808D43A3CE4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BDBD15-CD89-D444-0E03-DC0806B7E43A}"/>
              </a:ext>
            </a:extLst>
          </p:cNvPr>
          <p:cNvSpPr>
            <a:spLocks noGrp="1"/>
          </p:cNvSpPr>
          <p:nvPr>
            <p:ph type="sldNum" sz="quarter" idx="12"/>
          </p:nvPr>
        </p:nvSpPr>
        <p:spPr/>
        <p:txBody>
          <a:bodyPr/>
          <a:lstStyle/>
          <a:p>
            <a:fld id="{E96FDAE1-A8A8-4094-B352-98E740299FE8}" type="slidenum">
              <a:rPr lang="en-GB" smtClean="0"/>
              <a:t>‹#›</a:t>
            </a:fld>
            <a:endParaRPr lang="en-GB"/>
          </a:p>
        </p:txBody>
      </p:sp>
    </p:spTree>
    <p:extLst>
      <p:ext uri="{BB962C8B-B14F-4D97-AF65-F5344CB8AC3E}">
        <p14:creationId xmlns:p14="http://schemas.microsoft.com/office/powerpoint/2010/main" val="2689762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62FC9-E193-DA6E-5943-B6CF218C719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A4BA898-4A2D-6F6A-7A53-DC9E5EA25F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DCC0E9B-293B-78E0-97BF-2A75970A62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298ACDE-4D09-58DC-F2F3-E1331F1F1E81}"/>
              </a:ext>
            </a:extLst>
          </p:cNvPr>
          <p:cNvSpPr>
            <a:spLocks noGrp="1"/>
          </p:cNvSpPr>
          <p:nvPr>
            <p:ph type="dt" sz="half" idx="10"/>
          </p:nvPr>
        </p:nvSpPr>
        <p:spPr/>
        <p:txBody>
          <a:bodyPr/>
          <a:lstStyle/>
          <a:p>
            <a:fld id="{021B928F-20B1-466A-A26F-FC81B26B0E54}" type="datetimeFigureOut">
              <a:rPr lang="en-GB" smtClean="0"/>
              <a:t>31/08/2022</a:t>
            </a:fld>
            <a:endParaRPr lang="en-GB"/>
          </a:p>
        </p:txBody>
      </p:sp>
      <p:sp>
        <p:nvSpPr>
          <p:cNvPr id="6" name="Footer Placeholder 5">
            <a:extLst>
              <a:ext uri="{FF2B5EF4-FFF2-40B4-BE49-F238E27FC236}">
                <a16:creationId xmlns:a16="http://schemas.microsoft.com/office/drawing/2014/main" id="{5825750A-FDAC-7DB9-1E4D-7C620B8B60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B4BEB0C-AE18-959C-4358-70C46454BC06}"/>
              </a:ext>
            </a:extLst>
          </p:cNvPr>
          <p:cNvSpPr>
            <a:spLocks noGrp="1"/>
          </p:cNvSpPr>
          <p:nvPr>
            <p:ph type="sldNum" sz="quarter" idx="12"/>
          </p:nvPr>
        </p:nvSpPr>
        <p:spPr/>
        <p:txBody>
          <a:bodyPr/>
          <a:lstStyle/>
          <a:p>
            <a:fld id="{E96FDAE1-A8A8-4094-B352-98E740299FE8}" type="slidenum">
              <a:rPr lang="en-GB" smtClean="0"/>
              <a:t>‹#›</a:t>
            </a:fld>
            <a:endParaRPr lang="en-GB"/>
          </a:p>
        </p:txBody>
      </p:sp>
    </p:spTree>
    <p:extLst>
      <p:ext uri="{BB962C8B-B14F-4D97-AF65-F5344CB8AC3E}">
        <p14:creationId xmlns:p14="http://schemas.microsoft.com/office/powerpoint/2010/main" val="846155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0DAA9-5080-866F-3BC8-6CD07A39B76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6270767-E861-2A3C-C6D9-D8E96964A7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C4D53C-A2C5-5279-08F4-E2AD17F710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BCF9E83-DD89-5934-2E1D-32857611ED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368787-329E-3144-448E-3F2852104E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F4A37E8-D4BA-C594-75C6-0662B74D9857}"/>
              </a:ext>
            </a:extLst>
          </p:cNvPr>
          <p:cNvSpPr>
            <a:spLocks noGrp="1"/>
          </p:cNvSpPr>
          <p:nvPr>
            <p:ph type="dt" sz="half" idx="10"/>
          </p:nvPr>
        </p:nvSpPr>
        <p:spPr/>
        <p:txBody>
          <a:bodyPr/>
          <a:lstStyle/>
          <a:p>
            <a:fld id="{021B928F-20B1-466A-A26F-FC81B26B0E54}" type="datetimeFigureOut">
              <a:rPr lang="en-GB" smtClean="0"/>
              <a:t>31/08/2022</a:t>
            </a:fld>
            <a:endParaRPr lang="en-GB"/>
          </a:p>
        </p:txBody>
      </p:sp>
      <p:sp>
        <p:nvSpPr>
          <p:cNvPr id="8" name="Footer Placeholder 7">
            <a:extLst>
              <a:ext uri="{FF2B5EF4-FFF2-40B4-BE49-F238E27FC236}">
                <a16:creationId xmlns:a16="http://schemas.microsoft.com/office/drawing/2014/main" id="{E346B979-A455-4F35-E520-F427087F573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84A890A-795F-1A80-99CF-F64356496C01}"/>
              </a:ext>
            </a:extLst>
          </p:cNvPr>
          <p:cNvSpPr>
            <a:spLocks noGrp="1"/>
          </p:cNvSpPr>
          <p:nvPr>
            <p:ph type="sldNum" sz="quarter" idx="12"/>
          </p:nvPr>
        </p:nvSpPr>
        <p:spPr/>
        <p:txBody>
          <a:bodyPr/>
          <a:lstStyle/>
          <a:p>
            <a:fld id="{E96FDAE1-A8A8-4094-B352-98E740299FE8}" type="slidenum">
              <a:rPr lang="en-GB" smtClean="0"/>
              <a:t>‹#›</a:t>
            </a:fld>
            <a:endParaRPr lang="en-GB"/>
          </a:p>
        </p:txBody>
      </p:sp>
    </p:spTree>
    <p:extLst>
      <p:ext uri="{BB962C8B-B14F-4D97-AF65-F5344CB8AC3E}">
        <p14:creationId xmlns:p14="http://schemas.microsoft.com/office/powerpoint/2010/main" val="3918693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1A51A-0C37-FC43-64CF-B465A30AE2B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BF90010-8C64-8C03-8CA6-AAE25284B378}"/>
              </a:ext>
            </a:extLst>
          </p:cNvPr>
          <p:cNvSpPr>
            <a:spLocks noGrp="1"/>
          </p:cNvSpPr>
          <p:nvPr>
            <p:ph type="dt" sz="half" idx="10"/>
          </p:nvPr>
        </p:nvSpPr>
        <p:spPr/>
        <p:txBody>
          <a:bodyPr/>
          <a:lstStyle/>
          <a:p>
            <a:fld id="{021B928F-20B1-466A-A26F-FC81B26B0E54}" type="datetimeFigureOut">
              <a:rPr lang="en-GB" smtClean="0"/>
              <a:t>31/08/2022</a:t>
            </a:fld>
            <a:endParaRPr lang="en-GB"/>
          </a:p>
        </p:txBody>
      </p:sp>
      <p:sp>
        <p:nvSpPr>
          <p:cNvPr id="4" name="Footer Placeholder 3">
            <a:extLst>
              <a:ext uri="{FF2B5EF4-FFF2-40B4-BE49-F238E27FC236}">
                <a16:creationId xmlns:a16="http://schemas.microsoft.com/office/drawing/2014/main" id="{CEC6A008-DA32-2E18-4272-70475D6B1D8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3128FE-DF0B-7502-FCA5-F4E076683B74}"/>
              </a:ext>
            </a:extLst>
          </p:cNvPr>
          <p:cNvSpPr>
            <a:spLocks noGrp="1"/>
          </p:cNvSpPr>
          <p:nvPr>
            <p:ph type="sldNum" sz="quarter" idx="12"/>
          </p:nvPr>
        </p:nvSpPr>
        <p:spPr/>
        <p:txBody>
          <a:bodyPr/>
          <a:lstStyle/>
          <a:p>
            <a:fld id="{E96FDAE1-A8A8-4094-B352-98E740299FE8}" type="slidenum">
              <a:rPr lang="en-GB" smtClean="0"/>
              <a:t>‹#›</a:t>
            </a:fld>
            <a:endParaRPr lang="en-GB"/>
          </a:p>
        </p:txBody>
      </p:sp>
    </p:spTree>
    <p:extLst>
      <p:ext uri="{BB962C8B-B14F-4D97-AF65-F5344CB8AC3E}">
        <p14:creationId xmlns:p14="http://schemas.microsoft.com/office/powerpoint/2010/main" val="1212449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CE367D-FD3D-4FB9-5F09-820166A22E43}"/>
              </a:ext>
            </a:extLst>
          </p:cNvPr>
          <p:cNvSpPr>
            <a:spLocks noGrp="1"/>
          </p:cNvSpPr>
          <p:nvPr>
            <p:ph type="dt" sz="half" idx="10"/>
          </p:nvPr>
        </p:nvSpPr>
        <p:spPr/>
        <p:txBody>
          <a:bodyPr/>
          <a:lstStyle/>
          <a:p>
            <a:fld id="{021B928F-20B1-466A-A26F-FC81B26B0E54}" type="datetimeFigureOut">
              <a:rPr lang="en-GB" smtClean="0"/>
              <a:t>31/08/2022</a:t>
            </a:fld>
            <a:endParaRPr lang="en-GB"/>
          </a:p>
        </p:txBody>
      </p:sp>
      <p:sp>
        <p:nvSpPr>
          <p:cNvPr id="3" name="Footer Placeholder 2">
            <a:extLst>
              <a:ext uri="{FF2B5EF4-FFF2-40B4-BE49-F238E27FC236}">
                <a16:creationId xmlns:a16="http://schemas.microsoft.com/office/drawing/2014/main" id="{BEDFE0FB-BE92-3E38-2AAC-2D120C3B4F7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B1AF76-049F-5424-7D30-15CB461BD432}"/>
              </a:ext>
            </a:extLst>
          </p:cNvPr>
          <p:cNvSpPr>
            <a:spLocks noGrp="1"/>
          </p:cNvSpPr>
          <p:nvPr>
            <p:ph type="sldNum" sz="quarter" idx="12"/>
          </p:nvPr>
        </p:nvSpPr>
        <p:spPr/>
        <p:txBody>
          <a:bodyPr/>
          <a:lstStyle/>
          <a:p>
            <a:fld id="{E96FDAE1-A8A8-4094-B352-98E740299FE8}" type="slidenum">
              <a:rPr lang="en-GB" smtClean="0"/>
              <a:t>‹#›</a:t>
            </a:fld>
            <a:endParaRPr lang="en-GB"/>
          </a:p>
        </p:txBody>
      </p:sp>
    </p:spTree>
    <p:extLst>
      <p:ext uri="{BB962C8B-B14F-4D97-AF65-F5344CB8AC3E}">
        <p14:creationId xmlns:p14="http://schemas.microsoft.com/office/powerpoint/2010/main" val="2292135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502C8-6E69-F8FB-1CE3-B2E2C85DDB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16615D9-ED85-B3E7-952D-3C9FD6CA7D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C4F7787-0CB7-BFE4-7067-AD2A0ED0C6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57889-C20A-04F7-AE81-A16D4C6D234D}"/>
              </a:ext>
            </a:extLst>
          </p:cNvPr>
          <p:cNvSpPr>
            <a:spLocks noGrp="1"/>
          </p:cNvSpPr>
          <p:nvPr>
            <p:ph type="dt" sz="half" idx="10"/>
          </p:nvPr>
        </p:nvSpPr>
        <p:spPr/>
        <p:txBody>
          <a:bodyPr/>
          <a:lstStyle/>
          <a:p>
            <a:fld id="{021B928F-20B1-466A-A26F-FC81B26B0E54}" type="datetimeFigureOut">
              <a:rPr lang="en-GB" smtClean="0"/>
              <a:t>31/08/2022</a:t>
            </a:fld>
            <a:endParaRPr lang="en-GB"/>
          </a:p>
        </p:txBody>
      </p:sp>
      <p:sp>
        <p:nvSpPr>
          <p:cNvPr id="6" name="Footer Placeholder 5">
            <a:extLst>
              <a:ext uri="{FF2B5EF4-FFF2-40B4-BE49-F238E27FC236}">
                <a16:creationId xmlns:a16="http://schemas.microsoft.com/office/drawing/2014/main" id="{0CB13B47-EAFE-92E6-3756-A1B93148772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7F71F5-5009-CC0E-28D1-071E92E15CF2}"/>
              </a:ext>
            </a:extLst>
          </p:cNvPr>
          <p:cNvSpPr>
            <a:spLocks noGrp="1"/>
          </p:cNvSpPr>
          <p:nvPr>
            <p:ph type="sldNum" sz="quarter" idx="12"/>
          </p:nvPr>
        </p:nvSpPr>
        <p:spPr/>
        <p:txBody>
          <a:bodyPr/>
          <a:lstStyle/>
          <a:p>
            <a:fld id="{E96FDAE1-A8A8-4094-B352-98E740299FE8}" type="slidenum">
              <a:rPr lang="en-GB" smtClean="0"/>
              <a:t>‹#›</a:t>
            </a:fld>
            <a:endParaRPr lang="en-GB"/>
          </a:p>
        </p:txBody>
      </p:sp>
    </p:spTree>
    <p:extLst>
      <p:ext uri="{BB962C8B-B14F-4D97-AF65-F5344CB8AC3E}">
        <p14:creationId xmlns:p14="http://schemas.microsoft.com/office/powerpoint/2010/main" val="561688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4F39-C460-4700-6A23-1D0E1FEE2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7ADB0C4-1DB3-1BE2-7807-2DA63C34D8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16FA867-5EE1-E1FF-A31D-246E296D16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4CCEFD-1DFC-F594-E739-85BCBD7BD608}"/>
              </a:ext>
            </a:extLst>
          </p:cNvPr>
          <p:cNvSpPr>
            <a:spLocks noGrp="1"/>
          </p:cNvSpPr>
          <p:nvPr>
            <p:ph type="dt" sz="half" idx="10"/>
          </p:nvPr>
        </p:nvSpPr>
        <p:spPr/>
        <p:txBody>
          <a:bodyPr/>
          <a:lstStyle/>
          <a:p>
            <a:fld id="{021B928F-20B1-466A-A26F-FC81B26B0E54}" type="datetimeFigureOut">
              <a:rPr lang="en-GB" smtClean="0"/>
              <a:t>31/08/2022</a:t>
            </a:fld>
            <a:endParaRPr lang="en-GB"/>
          </a:p>
        </p:txBody>
      </p:sp>
      <p:sp>
        <p:nvSpPr>
          <p:cNvPr id="6" name="Footer Placeholder 5">
            <a:extLst>
              <a:ext uri="{FF2B5EF4-FFF2-40B4-BE49-F238E27FC236}">
                <a16:creationId xmlns:a16="http://schemas.microsoft.com/office/drawing/2014/main" id="{E89AA9BF-3A50-028F-C809-3C2AFE80C31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1A4E41-272E-90F1-6CB5-7F1DAC373257}"/>
              </a:ext>
            </a:extLst>
          </p:cNvPr>
          <p:cNvSpPr>
            <a:spLocks noGrp="1"/>
          </p:cNvSpPr>
          <p:nvPr>
            <p:ph type="sldNum" sz="quarter" idx="12"/>
          </p:nvPr>
        </p:nvSpPr>
        <p:spPr/>
        <p:txBody>
          <a:bodyPr/>
          <a:lstStyle/>
          <a:p>
            <a:fld id="{E96FDAE1-A8A8-4094-B352-98E740299FE8}" type="slidenum">
              <a:rPr lang="en-GB" smtClean="0"/>
              <a:t>‹#›</a:t>
            </a:fld>
            <a:endParaRPr lang="en-GB"/>
          </a:p>
        </p:txBody>
      </p:sp>
    </p:spTree>
    <p:extLst>
      <p:ext uri="{BB962C8B-B14F-4D97-AF65-F5344CB8AC3E}">
        <p14:creationId xmlns:p14="http://schemas.microsoft.com/office/powerpoint/2010/main" val="1686646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B67AA3-F8FC-5540-49FE-B7E1FD4232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12B4087-05D5-5F46-AAAC-1402196B17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4B6781-4D0A-038F-0DD5-D34B501E3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B928F-20B1-466A-A26F-FC81B26B0E54}" type="datetimeFigureOut">
              <a:rPr lang="en-GB" smtClean="0"/>
              <a:t>31/08/2022</a:t>
            </a:fld>
            <a:endParaRPr lang="en-GB"/>
          </a:p>
        </p:txBody>
      </p:sp>
      <p:sp>
        <p:nvSpPr>
          <p:cNvPr id="5" name="Footer Placeholder 4">
            <a:extLst>
              <a:ext uri="{FF2B5EF4-FFF2-40B4-BE49-F238E27FC236}">
                <a16:creationId xmlns:a16="http://schemas.microsoft.com/office/drawing/2014/main" id="{6E2620D6-71F7-4383-7D48-2A99DE61C4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4CF2DB5-5AD8-EEEB-D474-D6CC3BA35C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6FDAE1-A8A8-4094-B352-98E740299FE8}" type="slidenum">
              <a:rPr lang="en-GB" smtClean="0"/>
              <a:t>‹#›</a:t>
            </a:fld>
            <a:endParaRPr lang="en-GB"/>
          </a:p>
        </p:txBody>
      </p:sp>
    </p:spTree>
    <p:extLst>
      <p:ext uri="{BB962C8B-B14F-4D97-AF65-F5344CB8AC3E}">
        <p14:creationId xmlns:p14="http://schemas.microsoft.com/office/powerpoint/2010/main" val="1877112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1.png"/><Relationship Id="rId7" Type="http://schemas.openxmlformats.org/officeDocument/2006/relationships/image" Target="../media/image22.tif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png"/><Relationship Id="rId7" Type="http://schemas.openxmlformats.org/officeDocument/2006/relationships/image" Target="../media/image7.tif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tiff"/></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5.svg"/></Relationships>
</file>

<file path=ppt/slides/_rels/slide1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png"/><Relationship Id="rId7"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tiff"/></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tiff"/><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1.gif"/><Relationship Id="rId9" Type="http://schemas.openxmlformats.org/officeDocument/2006/relationships/image" Target="../media/image7.tiff"/></Relationships>
</file>

<file path=ppt/slides/_rels/slide4.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png"/><Relationship Id="rId7"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tiff"/></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5.tiff"/><Relationship Id="rId4" Type="http://schemas.openxmlformats.org/officeDocument/2006/relationships/image" Target="../media/image13.gif"/><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png"/><Relationship Id="rId7" Type="http://schemas.openxmlformats.org/officeDocument/2006/relationships/package" Target="../embeddings/Microsoft_Word_Document.docx"/><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8.emf"/><Relationship Id="rId4" Type="http://schemas.openxmlformats.org/officeDocument/2006/relationships/image" Target="../media/image2.png"/><Relationship Id="rId9" Type="http://schemas.openxmlformats.org/officeDocument/2006/relationships/package" Target="../embeddings/Microsoft_Word_Document1.docx"/></Relationships>
</file>

<file path=ppt/slides/_rels/slide7.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1.png"/><Relationship Id="rId7"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9.tif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tif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0" y="4930834"/>
            <a:ext cx="10879224" cy="1323439"/>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Evidence of structural, functional and spatial inequalities in the post-pandemic recovery British retail centres. </a:t>
            </a:r>
          </a:p>
          <a:p>
            <a:r>
              <a:rPr lang="en-GB" sz="2000" dirty="0">
                <a:solidFill>
                  <a:schemeClr val="bg1"/>
                </a:solidFill>
                <a:latin typeface="Univers Light" panose="020B0403020202020204" pitchFamily="34" charset="0"/>
                <a:ea typeface="Dotum" panose="020B0503020000020004" pitchFamily="34" charset="-127"/>
              </a:rPr>
              <a:t>Patrick Ballantyne, Alex Singleton and Les Dolega</a:t>
            </a:r>
            <a:r>
              <a:rPr lang="en-GB" sz="2400" dirty="0">
                <a:solidFill>
                  <a:schemeClr val="bg1"/>
                </a:solidFill>
                <a:latin typeface="Univers Light" panose="020B0403020202020204" pitchFamily="34" charset="0"/>
                <a:ea typeface="Dotum" panose="020B0503020000020004" pitchFamily="34" charset="-127"/>
              </a:rPr>
              <a:t> </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pic>
        <p:nvPicPr>
          <p:cNvPr id="36" name="Picture 35" descr="A picture containing text, building, outdoor, street&#10;&#10;Description automatically generated">
            <a:extLst>
              <a:ext uri="{FF2B5EF4-FFF2-40B4-BE49-F238E27FC236}">
                <a16:creationId xmlns:a16="http://schemas.microsoft.com/office/drawing/2014/main" id="{9B966E71-FF4C-41DF-88A3-727C4B6DE754}"/>
              </a:ext>
            </a:extLst>
          </p:cNvPr>
          <p:cNvPicPr>
            <a:picLocks noChangeAspect="1"/>
          </p:cNvPicPr>
          <p:nvPr/>
        </p:nvPicPr>
        <p:blipFill rotWithShape="1">
          <a:blip r:embed="rId7">
            <a:extLst>
              <a:ext uri="{28A0092B-C50C-407E-A947-70E740481C1C}">
                <a14:useLocalDpi xmlns:a14="http://schemas.microsoft.com/office/drawing/2010/main" val="0"/>
              </a:ext>
            </a:extLst>
          </a:blip>
          <a:srcRect l="15826" r="8252"/>
          <a:stretch/>
        </p:blipFill>
        <p:spPr>
          <a:xfrm>
            <a:off x="740227" y="306702"/>
            <a:ext cx="5098473" cy="4476933"/>
          </a:xfrm>
          <a:prstGeom prst="rect">
            <a:avLst/>
          </a:prstGeom>
          <a:ln>
            <a:noFill/>
          </a:ln>
          <a:effectLst>
            <a:softEdge rad="112500"/>
          </a:effectLst>
        </p:spPr>
      </p:pic>
      <p:pic>
        <p:nvPicPr>
          <p:cNvPr id="38" name="Picture 37" descr="A group of people walking in a city at night&#10;&#10;Description automatically generated with low confidence">
            <a:extLst>
              <a:ext uri="{FF2B5EF4-FFF2-40B4-BE49-F238E27FC236}">
                <a16:creationId xmlns:a16="http://schemas.microsoft.com/office/drawing/2014/main" id="{90E23AC1-6CB0-51CD-948F-241C0AAAC62B}"/>
              </a:ext>
            </a:extLst>
          </p:cNvPr>
          <p:cNvPicPr>
            <a:picLocks noChangeAspect="1"/>
          </p:cNvPicPr>
          <p:nvPr/>
        </p:nvPicPr>
        <p:blipFill rotWithShape="1">
          <a:blip r:embed="rId8">
            <a:extLst>
              <a:ext uri="{28A0092B-C50C-407E-A947-70E740481C1C}">
                <a14:useLocalDpi xmlns:a14="http://schemas.microsoft.com/office/drawing/2010/main" val="0"/>
              </a:ext>
            </a:extLst>
          </a:blip>
          <a:srcRect l="12643" r="14971"/>
          <a:stretch/>
        </p:blipFill>
        <p:spPr>
          <a:xfrm>
            <a:off x="6460175" y="280495"/>
            <a:ext cx="4917812" cy="4529345"/>
          </a:xfrm>
          <a:prstGeom prst="rect">
            <a:avLst/>
          </a:prstGeom>
          <a:ln>
            <a:noFill/>
          </a:ln>
          <a:effectLst>
            <a:softEdge rad="112500"/>
          </a:effectLst>
        </p:spPr>
      </p:pic>
    </p:spTree>
    <p:extLst>
      <p:ext uri="{BB962C8B-B14F-4D97-AF65-F5344CB8AC3E}">
        <p14:creationId xmlns:p14="http://schemas.microsoft.com/office/powerpoint/2010/main" val="976910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53590" y="5220722"/>
            <a:ext cx="4026486" cy="954107"/>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The </a:t>
            </a:r>
            <a:r>
              <a:rPr lang="en-GB" sz="2800" i="1" dirty="0">
                <a:solidFill>
                  <a:schemeClr val="bg1"/>
                </a:solidFill>
                <a:latin typeface="Univers Light" panose="020B0403020202020204" pitchFamily="34" charset="0"/>
                <a:ea typeface="Dotum" panose="020B0503020000020004" pitchFamily="34" charset="-127"/>
              </a:rPr>
              <a:t>functional </a:t>
            </a:r>
            <a:r>
              <a:rPr lang="en-GB" sz="2800" dirty="0">
                <a:solidFill>
                  <a:schemeClr val="bg1"/>
                </a:solidFill>
                <a:latin typeface="Univers Light" panose="020B0403020202020204" pitchFamily="34" charset="0"/>
                <a:ea typeface="Dotum" panose="020B0503020000020004" pitchFamily="34" charset="-127"/>
              </a:rPr>
              <a:t>response of retail centres (2)</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pic>
        <p:nvPicPr>
          <p:cNvPr id="4" name="Picture 3" descr="Histogram&#10;&#10;Description automatically generated">
            <a:extLst>
              <a:ext uri="{FF2B5EF4-FFF2-40B4-BE49-F238E27FC236}">
                <a16:creationId xmlns:a16="http://schemas.microsoft.com/office/drawing/2014/main" id="{A66832C0-4F6F-B9E6-53AF-F1B311505A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9489" y="-10381"/>
            <a:ext cx="7948182" cy="6868381"/>
          </a:xfrm>
          <a:prstGeom prst="rect">
            <a:avLst/>
          </a:prstGeom>
        </p:spPr>
      </p:pic>
    </p:spTree>
    <p:extLst>
      <p:ext uri="{BB962C8B-B14F-4D97-AF65-F5344CB8AC3E}">
        <p14:creationId xmlns:p14="http://schemas.microsoft.com/office/powerpoint/2010/main" val="305366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42014" y="5244934"/>
            <a:ext cx="4009125" cy="954107"/>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The </a:t>
            </a:r>
            <a:r>
              <a:rPr lang="en-GB" sz="2800" i="1" dirty="0">
                <a:solidFill>
                  <a:schemeClr val="bg1"/>
                </a:solidFill>
                <a:latin typeface="Univers Light" panose="020B0403020202020204" pitchFamily="34" charset="0"/>
                <a:ea typeface="Dotum" panose="020B0503020000020004" pitchFamily="34" charset="-127"/>
              </a:rPr>
              <a:t>structural </a:t>
            </a:r>
            <a:r>
              <a:rPr lang="en-GB" sz="2800" dirty="0">
                <a:solidFill>
                  <a:schemeClr val="bg1"/>
                </a:solidFill>
                <a:latin typeface="Univers Light" panose="020B0403020202020204" pitchFamily="34" charset="0"/>
                <a:ea typeface="Dotum" panose="020B0503020000020004" pitchFamily="34" charset="-127"/>
              </a:rPr>
              <a:t>response of retail centres</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pic>
        <p:nvPicPr>
          <p:cNvPr id="3" name="Picture 2" descr="Chart&#10;&#10;Description automatically generated with low confidence">
            <a:extLst>
              <a:ext uri="{FF2B5EF4-FFF2-40B4-BE49-F238E27FC236}">
                <a16:creationId xmlns:a16="http://schemas.microsoft.com/office/drawing/2014/main" id="{EDC6318F-FADF-AFA0-99AE-F1E01FB69B33}"/>
              </a:ext>
            </a:extLst>
          </p:cNvPr>
          <p:cNvPicPr>
            <a:picLocks noChangeAspect="1"/>
          </p:cNvPicPr>
          <p:nvPr/>
        </p:nvPicPr>
        <p:blipFill rotWithShape="1">
          <a:blip r:embed="rId7">
            <a:extLst>
              <a:ext uri="{28A0092B-C50C-407E-A947-70E740481C1C}">
                <a14:useLocalDpi xmlns:a14="http://schemas.microsoft.com/office/drawing/2010/main" val="0"/>
              </a:ext>
            </a:extLst>
          </a:blip>
          <a:srcRect b="66835"/>
          <a:stretch/>
        </p:blipFill>
        <p:spPr>
          <a:xfrm>
            <a:off x="4229032" y="0"/>
            <a:ext cx="8001000" cy="2274425"/>
          </a:xfrm>
          <a:prstGeom prst="rect">
            <a:avLst/>
          </a:prstGeom>
        </p:spPr>
      </p:pic>
      <p:pic>
        <p:nvPicPr>
          <p:cNvPr id="2" name="Picture 1" descr="Chart&#10;&#10;Description automatically generated with low confidence">
            <a:extLst>
              <a:ext uri="{FF2B5EF4-FFF2-40B4-BE49-F238E27FC236}">
                <a16:creationId xmlns:a16="http://schemas.microsoft.com/office/drawing/2014/main" id="{BF2780E4-AE4A-2015-5AA5-32583CC67773}"/>
              </a:ext>
            </a:extLst>
          </p:cNvPr>
          <p:cNvPicPr>
            <a:picLocks noChangeAspect="1"/>
          </p:cNvPicPr>
          <p:nvPr/>
        </p:nvPicPr>
        <p:blipFill rotWithShape="1">
          <a:blip r:embed="rId7">
            <a:extLst>
              <a:ext uri="{28A0092B-C50C-407E-A947-70E740481C1C}">
                <a14:useLocalDpi xmlns:a14="http://schemas.microsoft.com/office/drawing/2010/main" val="0"/>
              </a:ext>
            </a:extLst>
          </a:blip>
          <a:srcRect t="66132"/>
          <a:stretch/>
        </p:blipFill>
        <p:spPr>
          <a:xfrm>
            <a:off x="4229032" y="2260923"/>
            <a:ext cx="8001000" cy="2322653"/>
          </a:xfrm>
          <a:prstGeom prst="rect">
            <a:avLst/>
          </a:prstGeom>
        </p:spPr>
      </p:pic>
      <p:pic>
        <p:nvPicPr>
          <p:cNvPr id="4" name="Picture 3" descr="Chart, histogram&#10;&#10;Description automatically generated">
            <a:extLst>
              <a:ext uri="{FF2B5EF4-FFF2-40B4-BE49-F238E27FC236}">
                <a16:creationId xmlns:a16="http://schemas.microsoft.com/office/drawing/2014/main" id="{9566BA29-6362-A298-4509-DE9A865D1E4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0524"/>
          <a:stretch/>
        </p:blipFill>
        <p:spPr bwMode="auto">
          <a:xfrm>
            <a:off x="4229032" y="4535348"/>
            <a:ext cx="8001000" cy="2262144"/>
          </a:xfrm>
          <a:prstGeom prst="rect">
            <a:avLst/>
          </a:prstGeom>
          <a:noFill/>
          <a:ln>
            <a:noFill/>
          </a:ln>
        </p:spPr>
      </p:pic>
    </p:spTree>
    <p:extLst>
      <p:ext uri="{BB962C8B-B14F-4D97-AF65-F5344CB8AC3E}">
        <p14:creationId xmlns:p14="http://schemas.microsoft.com/office/powerpoint/2010/main" val="181146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59377" y="5660560"/>
            <a:ext cx="10879224" cy="523220"/>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Overview</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sp>
        <p:nvSpPr>
          <p:cNvPr id="2" name="TextBox 1">
            <a:extLst>
              <a:ext uri="{FF2B5EF4-FFF2-40B4-BE49-F238E27FC236}">
                <a16:creationId xmlns:a16="http://schemas.microsoft.com/office/drawing/2014/main" id="{4C340D71-2583-1DDC-C719-8FAB9AB49651}"/>
              </a:ext>
            </a:extLst>
          </p:cNvPr>
          <p:cNvSpPr txBox="1"/>
          <p:nvPr/>
        </p:nvSpPr>
        <p:spPr>
          <a:xfrm>
            <a:off x="462487" y="875175"/>
            <a:ext cx="4484915" cy="3539430"/>
          </a:xfrm>
          <a:prstGeom prst="rect">
            <a:avLst/>
          </a:prstGeom>
          <a:noFill/>
        </p:spPr>
        <p:txBody>
          <a:bodyPr wrap="square" rtlCol="0">
            <a:spAutoFit/>
          </a:bodyPr>
          <a:lstStyle/>
          <a:p>
            <a:pPr marL="342900" indent="-342900">
              <a:buAutoNum type="arabicParenR"/>
            </a:pPr>
            <a:r>
              <a:rPr lang="en-GB" sz="3200" b="1" dirty="0">
                <a:solidFill>
                  <a:schemeClr val="tx1">
                    <a:lumMod val="75000"/>
                    <a:lumOff val="25000"/>
                  </a:schemeClr>
                </a:solidFill>
                <a:latin typeface="Univers Light" panose="020B0403020202020204" pitchFamily="34" charset="0"/>
                <a:ea typeface="Dotum" panose="020B0503020000020004" pitchFamily="34" charset="-127"/>
              </a:rPr>
              <a:t> Background</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tx1">
                    <a:lumMod val="75000"/>
                    <a:lumOff val="25000"/>
                  </a:schemeClr>
                </a:solidFill>
                <a:latin typeface="Univers Light" panose="020B0403020202020204" pitchFamily="34" charset="0"/>
                <a:ea typeface="Dotum" panose="020B0503020000020004" pitchFamily="34" charset="-127"/>
              </a:rPr>
              <a:t> Data and Materials</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tx1">
                    <a:lumMod val="75000"/>
                    <a:lumOff val="25000"/>
                  </a:schemeClr>
                </a:solidFill>
                <a:latin typeface="Univers Light" panose="020B0403020202020204" pitchFamily="34" charset="0"/>
                <a:ea typeface="Dotum" panose="020B0503020000020004" pitchFamily="34" charset="-127"/>
              </a:rPr>
              <a:t> Findings</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bg1"/>
                </a:solidFill>
                <a:latin typeface="Univers Light" panose="020B0403020202020204" pitchFamily="34" charset="0"/>
                <a:ea typeface="Dotum" panose="020B0503020000020004" pitchFamily="34" charset="-127"/>
              </a:rPr>
              <a:t> Conclusions </a:t>
            </a:r>
          </a:p>
        </p:txBody>
      </p:sp>
      <p:pic>
        <p:nvPicPr>
          <p:cNvPr id="3" name="Picture 2" descr="Chart&#10;&#10;Description automatically generated">
            <a:extLst>
              <a:ext uri="{FF2B5EF4-FFF2-40B4-BE49-F238E27FC236}">
                <a16:creationId xmlns:a16="http://schemas.microsoft.com/office/drawing/2014/main" id="{1FFEAE36-36F6-D3A6-1CD3-BED5C467EE51}"/>
              </a:ext>
            </a:extLst>
          </p:cNvPr>
          <p:cNvPicPr>
            <a:picLocks noChangeAspect="1"/>
          </p:cNvPicPr>
          <p:nvPr/>
        </p:nvPicPr>
        <p:blipFill rotWithShape="1">
          <a:blip r:embed="rId7">
            <a:alphaModFix amt="35000"/>
            <a:extLst>
              <a:ext uri="{28A0092B-C50C-407E-A947-70E740481C1C}">
                <a14:useLocalDpi xmlns:a14="http://schemas.microsoft.com/office/drawing/2010/main" val="0"/>
              </a:ext>
            </a:extLst>
          </a:blip>
          <a:srcRect r="34859" b="50000"/>
          <a:stretch/>
        </p:blipFill>
        <p:spPr>
          <a:xfrm>
            <a:off x="5555176" y="529100"/>
            <a:ext cx="3105583" cy="2043199"/>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F81F5B21-7496-3EE3-03E1-7EBF12A79099}"/>
              </a:ext>
            </a:extLst>
          </p:cNvPr>
          <p:cNvPicPr>
            <a:picLocks noChangeAspect="1"/>
          </p:cNvPicPr>
          <p:nvPr/>
        </p:nvPicPr>
        <p:blipFill rotWithShape="1">
          <a:blip r:embed="rId8">
            <a:alphaModFix amt="35000"/>
            <a:extLst>
              <a:ext uri="{28A0092B-C50C-407E-A947-70E740481C1C}">
                <a14:useLocalDpi xmlns:a14="http://schemas.microsoft.com/office/drawing/2010/main" val="0"/>
              </a:ext>
            </a:extLst>
          </a:blip>
          <a:srcRect l="46970" r="7467"/>
          <a:stretch/>
        </p:blipFill>
        <p:spPr>
          <a:xfrm>
            <a:off x="8774565" y="1041486"/>
            <a:ext cx="3076265" cy="3797849"/>
          </a:xfrm>
          <a:prstGeom prst="rect">
            <a:avLst/>
          </a:prstGeom>
        </p:spPr>
      </p:pic>
      <p:pic>
        <p:nvPicPr>
          <p:cNvPr id="7" name="Picture 6" descr="Histogram&#10;&#10;Description automatically generated">
            <a:extLst>
              <a:ext uri="{FF2B5EF4-FFF2-40B4-BE49-F238E27FC236}">
                <a16:creationId xmlns:a16="http://schemas.microsoft.com/office/drawing/2014/main" id="{5159AA31-6FC9-39F3-4F54-6FAAFC3DE786}"/>
              </a:ext>
            </a:extLst>
          </p:cNvPr>
          <p:cNvPicPr>
            <a:picLocks noChangeAspect="1"/>
          </p:cNvPicPr>
          <p:nvPr/>
        </p:nvPicPr>
        <p:blipFill>
          <a:blip r:embed="rId9">
            <a:alphaModFix amt="35000"/>
            <a:extLst>
              <a:ext uri="{28A0092B-C50C-407E-A947-70E740481C1C}">
                <a14:useLocalDpi xmlns:a14="http://schemas.microsoft.com/office/drawing/2010/main" val="0"/>
              </a:ext>
            </a:extLst>
          </a:blip>
          <a:stretch>
            <a:fillRect/>
          </a:stretch>
        </p:blipFill>
        <p:spPr>
          <a:xfrm>
            <a:off x="5555175" y="2681361"/>
            <a:ext cx="3105583" cy="2717385"/>
          </a:xfrm>
          <a:prstGeom prst="rect">
            <a:avLst/>
          </a:prstGeom>
        </p:spPr>
      </p:pic>
    </p:spTree>
    <p:extLst>
      <p:ext uri="{BB962C8B-B14F-4D97-AF65-F5344CB8AC3E}">
        <p14:creationId xmlns:p14="http://schemas.microsoft.com/office/powerpoint/2010/main" val="287880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59377" y="5660560"/>
            <a:ext cx="10879224" cy="523220"/>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Conclusions</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sp>
        <p:nvSpPr>
          <p:cNvPr id="2" name="TextBox 1">
            <a:extLst>
              <a:ext uri="{FF2B5EF4-FFF2-40B4-BE49-F238E27FC236}">
                <a16:creationId xmlns:a16="http://schemas.microsoft.com/office/drawing/2014/main" id="{602F1076-13B1-B412-6BDD-749EA5D796EE}"/>
              </a:ext>
            </a:extLst>
          </p:cNvPr>
          <p:cNvSpPr txBox="1"/>
          <p:nvPr/>
        </p:nvSpPr>
        <p:spPr>
          <a:xfrm>
            <a:off x="178130" y="398418"/>
            <a:ext cx="10879224" cy="369332"/>
          </a:xfrm>
          <a:prstGeom prst="rect">
            <a:avLst/>
          </a:prstGeom>
          <a:noFill/>
        </p:spPr>
        <p:txBody>
          <a:bodyPr wrap="square" rtlCol="0">
            <a:spAutoFit/>
          </a:bodyPr>
          <a:lstStyle/>
          <a:p>
            <a:r>
              <a:rPr lang="en-GB" dirty="0">
                <a:solidFill>
                  <a:schemeClr val="bg1"/>
                </a:solidFill>
                <a:latin typeface="Univers Light" panose="020B0403020202020204" pitchFamily="34" charset="0"/>
                <a:ea typeface="Dotum" panose="020B0503020000020004" pitchFamily="34" charset="-127"/>
              </a:rPr>
              <a:t>Explored the </a:t>
            </a:r>
            <a:r>
              <a:rPr lang="en-GB" i="1" dirty="0">
                <a:solidFill>
                  <a:schemeClr val="bg1"/>
                </a:solidFill>
                <a:latin typeface="Univers Light" panose="020B0403020202020204" pitchFamily="34" charset="0"/>
                <a:ea typeface="Dotum" panose="020B0503020000020004" pitchFamily="34" charset="-127"/>
              </a:rPr>
              <a:t>functional, structural </a:t>
            </a:r>
            <a:r>
              <a:rPr lang="en-GB" dirty="0">
                <a:solidFill>
                  <a:schemeClr val="bg1"/>
                </a:solidFill>
                <a:latin typeface="Univers Light" panose="020B0403020202020204" pitchFamily="34" charset="0"/>
                <a:ea typeface="Dotum" panose="020B0503020000020004" pitchFamily="34" charset="-127"/>
              </a:rPr>
              <a:t>and </a:t>
            </a:r>
            <a:r>
              <a:rPr lang="en-GB" i="1" dirty="0">
                <a:solidFill>
                  <a:schemeClr val="bg1"/>
                </a:solidFill>
                <a:latin typeface="Univers Light" panose="020B0403020202020204" pitchFamily="34" charset="0"/>
                <a:ea typeface="Dotum" panose="020B0503020000020004" pitchFamily="34" charset="-127"/>
              </a:rPr>
              <a:t>spatial </a:t>
            </a:r>
            <a:r>
              <a:rPr lang="en-GB" dirty="0">
                <a:solidFill>
                  <a:schemeClr val="bg1"/>
                </a:solidFill>
                <a:latin typeface="Univers Light" panose="020B0403020202020204" pitchFamily="34" charset="0"/>
                <a:ea typeface="Dotum" panose="020B0503020000020004" pitchFamily="34" charset="-127"/>
              </a:rPr>
              <a:t>response of retail centres to Omicron</a:t>
            </a:r>
            <a:endParaRPr lang="en-GB" sz="1100" dirty="0">
              <a:solidFill>
                <a:schemeClr val="bg1"/>
              </a:solidFill>
              <a:latin typeface="Univers Light" panose="020B0403020202020204" pitchFamily="34" charset="0"/>
              <a:ea typeface="Dotum" panose="020B0503020000020004" pitchFamily="34" charset="-127"/>
            </a:endParaRPr>
          </a:p>
        </p:txBody>
      </p:sp>
      <p:sp>
        <p:nvSpPr>
          <p:cNvPr id="3" name="TextBox 2">
            <a:extLst>
              <a:ext uri="{FF2B5EF4-FFF2-40B4-BE49-F238E27FC236}">
                <a16:creationId xmlns:a16="http://schemas.microsoft.com/office/drawing/2014/main" id="{65F035A9-97CC-4DB5-ADC7-0386D9FD5C39}"/>
              </a:ext>
            </a:extLst>
          </p:cNvPr>
          <p:cNvSpPr txBox="1"/>
          <p:nvPr/>
        </p:nvSpPr>
        <p:spPr>
          <a:xfrm>
            <a:off x="178130" y="1285810"/>
            <a:ext cx="6338417" cy="1154162"/>
          </a:xfrm>
          <a:prstGeom prst="rect">
            <a:avLst/>
          </a:prstGeom>
          <a:noFill/>
        </p:spPr>
        <p:txBody>
          <a:bodyPr wrap="square" rtlCol="0">
            <a:spAutoFit/>
          </a:bodyPr>
          <a:lstStyle/>
          <a:p>
            <a:r>
              <a:rPr lang="en-GB" dirty="0">
                <a:solidFill>
                  <a:schemeClr val="bg1"/>
                </a:solidFill>
                <a:latin typeface="Univers Light" panose="020B0403020202020204" pitchFamily="34" charset="0"/>
                <a:ea typeface="Dotum" panose="020B0503020000020004" pitchFamily="34" charset="-127"/>
              </a:rPr>
              <a:t>Significant implications for the viability and vitality of consumption spaces:</a:t>
            </a:r>
          </a:p>
          <a:p>
            <a:pPr marL="171450" indent="-171450">
              <a:buFontTx/>
              <a:buChar char="-"/>
            </a:pPr>
            <a:r>
              <a:rPr lang="en-GB" sz="1100" dirty="0">
                <a:solidFill>
                  <a:schemeClr val="bg1"/>
                </a:solidFill>
                <a:latin typeface="Univers Light" panose="020B0403020202020204" pitchFamily="34" charset="0"/>
                <a:ea typeface="Dotum" panose="020B0503020000020004" pitchFamily="34" charset="-127"/>
              </a:rPr>
              <a:t>Regional centres</a:t>
            </a:r>
          </a:p>
          <a:p>
            <a:pPr marL="171450" indent="-171450">
              <a:buFontTx/>
              <a:buChar char="-"/>
            </a:pPr>
            <a:r>
              <a:rPr lang="en-GB" sz="1100" dirty="0">
                <a:solidFill>
                  <a:schemeClr val="bg1"/>
                </a:solidFill>
                <a:latin typeface="Univers Light" panose="020B0403020202020204" pitchFamily="34" charset="0"/>
                <a:ea typeface="Dotum" panose="020B0503020000020004" pitchFamily="34" charset="-127"/>
              </a:rPr>
              <a:t>Struggling centres, leisure-orientated, deprivation</a:t>
            </a:r>
          </a:p>
          <a:p>
            <a:pPr marL="171450" indent="-171450">
              <a:buFontTx/>
              <a:buChar char="-"/>
            </a:pPr>
            <a:r>
              <a:rPr lang="en-GB" sz="1100" dirty="0">
                <a:solidFill>
                  <a:schemeClr val="bg1"/>
                </a:solidFill>
                <a:latin typeface="Univers Light" panose="020B0403020202020204" pitchFamily="34" charset="0"/>
                <a:ea typeface="Dotum" panose="020B0503020000020004" pitchFamily="34" charset="-127"/>
              </a:rPr>
              <a:t>London</a:t>
            </a:r>
          </a:p>
        </p:txBody>
      </p:sp>
      <p:sp>
        <p:nvSpPr>
          <p:cNvPr id="4" name="TextBox 3">
            <a:extLst>
              <a:ext uri="{FF2B5EF4-FFF2-40B4-BE49-F238E27FC236}">
                <a16:creationId xmlns:a16="http://schemas.microsoft.com/office/drawing/2014/main" id="{825A3CCE-6698-B1F6-C3F2-A5214AFE1466}"/>
              </a:ext>
            </a:extLst>
          </p:cNvPr>
          <p:cNvSpPr txBox="1"/>
          <p:nvPr/>
        </p:nvSpPr>
        <p:spPr>
          <a:xfrm>
            <a:off x="217052" y="2781798"/>
            <a:ext cx="5356158" cy="707886"/>
          </a:xfrm>
          <a:prstGeom prst="rect">
            <a:avLst/>
          </a:prstGeom>
          <a:noFill/>
        </p:spPr>
        <p:txBody>
          <a:bodyPr wrap="square" rtlCol="0">
            <a:spAutoFit/>
          </a:bodyPr>
          <a:lstStyle/>
          <a:p>
            <a:r>
              <a:rPr lang="en-GB" dirty="0">
                <a:solidFill>
                  <a:schemeClr val="bg1"/>
                </a:solidFill>
                <a:latin typeface="Univers Light" panose="020B0403020202020204" pitchFamily="34" charset="0"/>
                <a:ea typeface="Dotum" panose="020B0503020000020004" pitchFamily="34" charset="-127"/>
              </a:rPr>
              <a:t>Data: Geolytix in-app aggregation location dataset</a:t>
            </a:r>
          </a:p>
          <a:p>
            <a:pPr marL="171450" indent="-171450">
              <a:buFontTx/>
              <a:buChar char="-"/>
            </a:pPr>
            <a:r>
              <a:rPr lang="en-GB" sz="1100" dirty="0">
                <a:solidFill>
                  <a:schemeClr val="bg1"/>
                </a:solidFill>
                <a:latin typeface="Univers Light" panose="020B0403020202020204" pitchFamily="34" charset="0"/>
                <a:ea typeface="Dotum" panose="020B0503020000020004" pitchFamily="34" charset="-127"/>
              </a:rPr>
              <a:t>Merits</a:t>
            </a:r>
          </a:p>
          <a:p>
            <a:pPr marL="171450" indent="-171450">
              <a:buFontTx/>
              <a:buChar char="-"/>
            </a:pPr>
            <a:r>
              <a:rPr lang="en-GB" sz="1100" dirty="0">
                <a:solidFill>
                  <a:schemeClr val="bg1"/>
                </a:solidFill>
                <a:latin typeface="Univers Light" panose="020B0403020202020204" pitchFamily="34" charset="0"/>
                <a:ea typeface="Dotum" panose="020B0503020000020004" pitchFamily="34" charset="-127"/>
              </a:rPr>
              <a:t>Limitations </a:t>
            </a:r>
          </a:p>
        </p:txBody>
      </p:sp>
      <p:sp>
        <p:nvSpPr>
          <p:cNvPr id="6" name="TextBox 5">
            <a:extLst>
              <a:ext uri="{FF2B5EF4-FFF2-40B4-BE49-F238E27FC236}">
                <a16:creationId xmlns:a16="http://schemas.microsoft.com/office/drawing/2014/main" id="{85FEE786-68A5-2EE4-79F0-FB672C0B94E5}"/>
              </a:ext>
            </a:extLst>
          </p:cNvPr>
          <p:cNvSpPr txBox="1"/>
          <p:nvPr/>
        </p:nvSpPr>
        <p:spPr>
          <a:xfrm>
            <a:off x="217052" y="4032042"/>
            <a:ext cx="5356158" cy="707886"/>
          </a:xfrm>
          <a:prstGeom prst="rect">
            <a:avLst/>
          </a:prstGeom>
          <a:noFill/>
        </p:spPr>
        <p:txBody>
          <a:bodyPr wrap="square" rtlCol="0">
            <a:spAutoFit/>
          </a:bodyPr>
          <a:lstStyle/>
          <a:p>
            <a:r>
              <a:rPr lang="en-GB" dirty="0">
                <a:solidFill>
                  <a:schemeClr val="bg1"/>
                </a:solidFill>
                <a:latin typeface="Univers Light" panose="020B0403020202020204" pitchFamily="34" charset="0"/>
                <a:ea typeface="Dotum" panose="020B0503020000020004" pitchFamily="34" charset="-127"/>
              </a:rPr>
              <a:t>Research trajectory…</a:t>
            </a:r>
          </a:p>
          <a:p>
            <a:pPr marL="171450" indent="-171450">
              <a:buFontTx/>
              <a:buChar char="-"/>
            </a:pPr>
            <a:r>
              <a:rPr lang="en-GB" sz="1100" dirty="0">
                <a:solidFill>
                  <a:schemeClr val="bg1"/>
                </a:solidFill>
                <a:latin typeface="Univers Light" panose="020B0403020202020204" pitchFamily="34" charset="0"/>
                <a:ea typeface="Dotum" panose="020B0503020000020004" pitchFamily="34" charset="-127"/>
              </a:rPr>
              <a:t>Response prediction (short-term, longer-term)</a:t>
            </a:r>
          </a:p>
          <a:p>
            <a:pPr marL="171450" indent="-171450">
              <a:buFontTx/>
              <a:buChar char="-"/>
            </a:pPr>
            <a:r>
              <a:rPr lang="en-GB" sz="1100" dirty="0">
                <a:solidFill>
                  <a:schemeClr val="bg1"/>
                </a:solidFill>
                <a:latin typeface="Univers Light" panose="020B0403020202020204" pitchFamily="34" charset="0"/>
                <a:ea typeface="Dotum" panose="020B0503020000020004" pitchFamily="34" charset="-127"/>
              </a:rPr>
              <a:t>Targeting inequality; access to vibrant consumption spaces</a:t>
            </a:r>
          </a:p>
        </p:txBody>
      </p:sp>
      <p:pic>
        <p:nvPicPr>
          <p:cNvPr id="7" name="Picture 6" descr="A picture containing text, building, outdoor, street&#10;&#10;Description automatically generated">
            <a:extLst>
              <a:ext uri="{FF2B5EF4-FFF2-40B4-BE49-F238E27FC236}">
                <a16:creationId xmlns:a16="http://schemas.microsoft.com/office/drawing/2014/main" id="{8A6D1BE1-449C-71AC-5D05-7F81A403A873}"/>
              </a:ext>
            </a:extLst>
          </p:cNvPr>
          <p:cNvPicPr>
            <a:picLocks noChangeAspect="1"/>
          </p:cNvPicPr>
          <p:nvPr/>
        </p:nvPicPr>
        <p:blipFill rotWithShape="1">
          <a:blip r:embed="rId7">
            <a:extLst>
              <a:ext uri="{28A0092B-C50C-407E-A947-70E740481C1C}">
                <a14:useLocalDpi xmlns:a14="http://schemas.microsoft.com/office/drawing/2010/main" val="0"/>
              </a:ext>
            </a:extLst>
          </a:blip>
          <a:srcRect l="15826" r="8252"/>
          <a:stretch/>
        </p:blipFill>
        <p:spPr>
          <a:xfrm>
            <a:off x="6718552" y="1068088"/>
            <a:ext cx="5098473" cy="4476933"/>
          </a:xfrm>
          <a:prstGeom prst="rect">
            <a:avLst/>
          </a:prstGeom>
          <a:ln>
            <a:noFill/>
          </a:ln>
          <a:effectLst>
            <a:softEdge rad="112500"/>
          </a:effectLst>
        </p:spPr>
      </p:pic>
      <p:pic>
        <p:nvPicPr>
          <p:cNvPr id="9" name="Graphic 8">
            <a:extLst>
              <a:ext uri="{FF2B5EF4-FFF2-40B4-BE49-F238E27FC236}">
                <a16:creationId xmlns:a16="http://schemas.microsoft.com/office/drawing/2014/main" id="{8C7FE449-C535-A760-3C04-10B58B5435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57354" y="4482318"/>
            <a:ext cx="582690" cy="874035"/>
          </a:xfrm>
          <a:prstGeom prst="rect">
            <a:avLst/>
          </a:prstGeom>
        </p:spPr>
      </p:pic>
    </p:spTree>
    <p:extLst>
      <p:ext uri="{BB962C8B-B14F-4D97-AF65-F5344CB8AC3E}">
        <p14:creationId xmlns:p14="http://schemas.microsoft.com/office/powerpoint/2010/main" val="136021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0" y="4930834"/>
            <a:ext cx="10879224" cy="1323439"/>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Evidence of structural, functional and spatial inequalities in the post-pandemic recovery British retail centres. </a:t>
            </a:r>
          </a:p>
          <a:p>
            <a:r>
              <a:rPr lang="en-GB" sz="2000" dirty="0">
                <a:solidFill>
                  <a:schemeClr val="bg1"/>
                </a:solidFill>
                <a:latin typeface="Univers Light" panose="020B0403020202020204" pitchFamily="34" charset="0"/>
                <a:ea typeface="Dotum" panose="020B0503020000020004" pitchFamily="34" charset="-127"/>
              </a:rPr>
              <a:t>Patrick Ballantyne, Alex Singleton and Les Dolega</a:t>
            </a:r>
            <a:r>
              <a:rPr lang="en-GB" sz="2400" dirty="0">
                <a:solidFill>
                  <a:schemeClr val="bg1"/>
                </a:solidFill>
                <a:latin typeface="Univers Light" panose="020B0403020202020204" pitchFamily="34" charset="0"/>
                <a:ea typeface="Dotum" panose="020B0503020000020004" pitchFamily="34" charset="-127"/>
              </a:rPr>
              <a:t> </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pic>
        <p:nvPicPr>
          <p:cNvPr id="36" name="Picture 35" descr="A picture containing text, building, outdoor, street&#10;&#10;Description automatically generated">
            <a:extLst>
              <a:ext uri="{FF2B5EF4-FFF2-40B4-BE49-F238E27FC236}">
                <a16:creationId xmlns:a16="http://schemas.microsoft.com/office/drawing/2014/main" id="{9B966E71-FF4C-41DF-88A3-727C4B6DE754}"/>
              </a:ext>
            </a:extLst>
          </p:cNvPr>
          <p:cNvPicPr>
            <a:picLocks noChangeAspect="1"/>
          </p:cNvPicPr>
          <p:nvPr/>
        </p:nvPicPr>
        <p:blipFill rotWithShape="1">
          <a:blip r:embed="rId7">
            <a:extLst>
              <a:ext uri="{28A0092B-C50C-407E-A947-70E740481C1C}">
                <a14:useLocalDpi xmlns:a14="http://schemas.microsoft.com/office/drawing/2010/main" val="0"/>
              </a:ext>
            </a:extLst>
          </a:blip>
          <a:srcRect l="15826" r="8252"/>
          <a:stretch/>
        </p:blipFill>
        <p:spPr>
          <a:xfrm>
            <a:off x="740227" y="306702"/>
            <a:ext cx="5098473" cy="4476933"/>
          </a:xfrm>
          <a:prstGeom prst="rect">
            <a:avLst/>
          </a:prstGeom>
          <a:ln>
            <a:noFill/>
          </a:ln>
          <a:effectLst>
            <a:softEdge rad="112500"/>
          </a:effectLst>
        </p:spPr>
      </p:pic>
      <p:pic>
        <p:nvPicPr>
          <p:cNvPr id="38" name="Picture 37" descr="A group of people walking in a city at night&#10;&#10;Description automatically generated with low confidence">
            <a:extLst>
              <a:ext uri="{FF2B5EF4-FFF2-40B4-BE49-F238E27FC236}">
                <a16:creationId xmlns:a16="http://schemas.microsoft.com/office/drawing/2014/main" id="{90E23AC1-6CB0-51CD-948F-241C0AAAC62B}"/>
              </a:ext>
            </a:extLst>
          </p:cNvPr>
          <p:cNvPicPr>
            <a:picLocks noChangeAspect="1"/>
          </p:cNvPicPr>
          <p:nvPr/>
        </p:nvPicPr>
        <p:blipFill rotWithShape="1">
          <a:blip r:embed="rId8">
            <a:extLst>
              <a:ext uri="{28A0092B-C50C-407E-A947-70E740481C1C}">
                <a14:useLocalDpi xmlns:a14="http://schemas.microsoft.com/office/drawing/2010/main" val="0"/>
              </a:ext>
            </a:extLst>
          </a:blip>
          <a:srcRect l="12643" r="14971"/>
          <a:stretch/>
        </p:blipFill>
        <p:spPr>
          <a:xfrm>
            <a:off x="6460175" y="280495"/>
            <a:ext cx="4917812" cy="4529345"/>
          </a:xfrm>
          <a:prstGeom prst="rect">
            <a:avLst/>
          </a:prstGeom>
          <a:ln>
            <a:noFill/>
          </a:ln>
          <a:effectLst>
            <a:softEdge rad="112500"/>
          </a:effectLst>
        </p:spPr>
      </p:pic>
    </p:spTree>
    <p:extLst>
      <p:ext uri="{BB962C8B-B14F-4D97-AF65-F5344CB8AC3E}">
        <p14:creationId xmlns:p14="http://schemas.microsoft.com/office/powerpoint/2010/main" val="3546804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59377" y="5660560"/>
            <a:ext cx="10879224" cy="523220"/>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Overview</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sp>
        <p:nvSpPr>
          <p:cNvPr id="2" name="TextBox 1">
            <a:extLst>
              <a:ext uri="{FF2B5EF4-FFF2-40B4-BE49-F238E27FC236}">
                <a16:creationId xmlns:a16="http://schemas.microsoft.com/office/drawing/2014/main" id="{4C340D71-2583-1DDC-C719-8FAB9AB49651}"/>
              </a:ext>
            </a:extLst>
          </p:cNvPr>
          <p:cNvSpPr txBox="1"/>
          <p:nvPr/>
        </p:nvSpPr>
        <p:spPr>
          <a:xfrm>
            <a:off x="462487" y="875175"/>
            <a:ext cx="4484915" cy="3539430"/>
          </a:xfrm>
          <a:prstGeom prst="rect">
            <a:avLst/>
          </a:prstGeom>
          <a:noFill/>
        </p:spPr>
        <p:txBody>
          <a:bodyPr wrap="square" rtlCol="0">
            <a:spAutoFit/>
          </a:bodyPr>
          <a:lstStyle/>
          <a:p>
            <a:pPr marL="342900" indent="-342900">
              <a:buAutoNum type="arabicParenR"/>
            </a:pPr>
            <a:r>
              <a:rPr lang="en-GB" sz="3200" b="1" dirty="0">
                <a:solidFill>
                  <a:schemeClr val="bg1"/>
                </a:solidFill>
                <a:latin typeface="Univers Light" panose="020B0403020202020204" pitchFamily="34" charset="0"/>
                <a:ea typeface="Dotum" panose="020B0503020000020004" pitchFamily="34" charset="-127"/>
              </a:rPr>
              <a:t> Background</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bg1"/>
                </a:solidFill>
                <a:latin typeface="Univers Light" panose="020B0403020202020204" pitchFamily="34" charset="0"/>
                <a:ea typeface="Dotum" panose="020B0503020000020004" pitchFamily="34" charset="-127"/>
              </a:rPr>
              <a:t> Data and Materials</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bg1"/>
                </a:solidFill>
                <a:latin typeface="Univers Light" panose="020B0403020202020204" pitchFamily="34" charset="0"/>
                <a:ea typeface="Dotum" panose="020B0503020000020004" pitchFamily="34" charset="-127"/>
              </a:rPr>
              <a:t> Findings</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bg1"/>
                </a:solidFill>
                <a:latin typeface="Univers Light" panose="020B0403020202020204" pitchFamily="34" charset="0"/>
                <a:ea typeface="Dotum" panose="020B0503020000020004" pitchFamily="34" charset="-127"/>
              </a:rPr>
              <a:t> Conclusions </a:t>
            </a:r>
          </a:p>
        </p:txBody>
      </p:sp>
      <p:pic>
        <p:nvPicPr>
          <p:cNvPr id="3" name="Picture 2" descr="Chart&#10;&#10;Description automatically generated">
            <a:extLst>
              <a:ext uri="{FF2B5EF4-FFF2-40B4-BE49-F238E27FC236}">
                <a16:creationId xmlns:a16="http://schemas.microsoft.com/office/drawing/2014/main" id="{1FFEAE36-36F6-D3A6-1CD3-BED5C467EE51}"/>
              </a:ext>
            </a:extLst>
          </p:cNvPr>
          <p:cNvPicPr>
            <a:picLocks noChangeAspect="1"/>
          </p:cNvPicPr>
          <p:nvPr/>
        </p:nvPicPr>
        <p:blipFill rotWithShape="1">
          <a:blip r:embed="rId7">
            <a:alphaModFix amt="35000"/>
            <a:extLst>
              <a:ext uri="{28A0092B-C50C-407E-A947-70E740481C1C}">
                <a14:useLocalDpi xmlns:a14="http://schemas.microsoft.com/office/drawing/2010/main" val="0"/>
              </a:ext>
            </a:extLst>
          </a:blip>
          <a:srcRect r="34859" b="50000"/>
          <a:stretch/>
        </p:blipFill>
        <p:spPr>
          <a:xfrm>
            <a:off x="5555176" y="529100"/>
            <a:ext cx="3105583" cy="2043199"/>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F81F5B21-7496-3EE3-03E1-7EBF12A79099}"/>
              </a:ext>
            </a:extLst>
          </p:cNvPr>
          <p:cNvPicPr>
            <a:picLocks noChangeAspect="1"/>
          </p:cNvPicPr>
          <p:nvPr/>
        </p:nvPicPr>
        <p:blipFill rotWithShape="1">
          <a:blip r:embed="rId8">
            <a:alphaModFix amt="35000"/>
            <a:extLst>
              <a:ext uri="{28A0092B-C50C-407E-A947-70E740481C1C}">
                <a14:useLocalDpi xmlns:a14="http://schemas.microsoft.com/office/drawing/2010/main" val="0"/>
              </a:ext>
            </a:extLst>
          </a:blip>
          <a:srcRect l="46970" r="7467"/>
          <a:stretch/>
        </p:blipFill>
        <p:spPr>
          <a:xfrm>
            <a:off x="8774565" y="1041486"/>
            <a:ext cx="3076265" cy="3797849"/>
          </a:xfrm>
          <a:prstGeom prst="rect">
            <a:avLst/>
          </a:prstGeom>
        </p:spPr>
      </p:pic>
      <p:pic>
        <p:nvPicPr>
          <p:cNvPr id="7" name="Picture 6" descr="Histogram&#10;&#10;Description automatically generated">
            <a:extLst>
              <a:ext uri="{FF2B5EF4-FFF2-40B4-BE49-F238E27FC236}">
                <a16:creationId xmlns:a16="http://schemas.microsoft.com/office/drawing/2014/main" id="{5159AA31-6FC9-39F3-4F54-6FAAFC3DE786}"/>
              </a:ext>
            </a:extLst>
          </p:cNvPr>
          <p:cNvPicPr>
            <a:picLocks noChangeAspect="1"/>
          </p:cNvPicPr>
          <p:nvPr/>
        </p:nvPicPr>
        <p:blipFill>
          <a:blip r:embed="rId9">
            <a:alphaModFix amt="35000"/>
            <a:extLst>
              <a:ext uri="{28A0092B-C50C-407E-A947-70E740481C1C}">
                <a14:useLocalDpi xmlns:a14="http://schemas.microsoft.com/office/drawing/2010/main" val="0"/>
              </a:ext>
            </a:extLst>
          </a:blip>
          <a:stretch>
            <a:fillRect/>
          </a:stretch>
        </p:blipFill>
        <p:spPr>
          <a:xfrm>
            <a:off x="5555175" y="2681361"/>
            <a:ext cx="3105583" cy="2717385"/>
          </a:xfrm>
          <a:prstGeom prst="rect">
            <a:avLst/>
          </a:prstGeom>
        </p:spPr>
      </p:pic>
    </p:spTree>
    <p:extLst>
      <p:ext uri="{BB962C8B-B14F-4D97-AF65-F5344CB8AC3E}">
        <p14:creationId xmlns:p14="http://schemas.microsoft.com/office/powerpoint/2010/main" val="320132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14" name="Picture 13" descr="Chart, histogram&#10;&#10;Description automatically generated">
            <a:extLst>
              <a:ext uri="{FF2B5EF4-FFF2-40B4-BE49-F238E27FC236}">
                <a16:creationId xmlns:a16="http://schemas.microsoft.com/office/drawing/2014/main" id="{A80DDF06-6513-374E-0BC7-B29CB8FE4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4018" y="2267847"/>
            <a:ext cx="3873717" cy="3002024"/>
          </a:xfrm>
          <a:prstGeom prst="rect">
            <a:avLst/>
          </a:prstGeom>
        </p:spPr>
      </p:pic>
      <p:pic>
        <p:nvPicPr>
          <p:cNvPr id="10" name="Picture 9" descr="Diagram&#10;&#10;Description automatically generated">
            <a:extLst>
              <a:ext uri="{FF2B5EF4-FFF2-40B4-BE49-F238E27FC236}">
                <a16:creationId xmlns:a16="http://schemas.microsoft.com/office/drawing/2014/main" id="{1B3CD93B-32A4-1F00-89BF-94082B812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5266" y="2147103"/>
            <a:ext cx="2808598" cy="3327722"/>
          </a:xfrm>
          <a:prstGeom prst="rect">
            <a:avLst/>
          </a:prstGeom>
        </p:spPr>
      </p:pic>
      <p:sp>
        <p:nvSpPr>
          <p:cNvPr id="19" name="Rectangle 18">
            <a:extLst>
              <a:ext uri="{FF2B5EF4-FFF2-40B4-BE49-F238E27FC236}">
                <a16:creationId xmlns:a16="http://schemas.microsoft.com/office/drawing/2014/main" id="{8F1178C1-538C-74C6-F65A-59D25783AB54}"/>
              </a:ext>
            </a:extLst>
          </p:cNvPr>
          <p:cNvSpPr/>
          <p:nvPr/>
        </p:nvSpPr>
        <p:spPr>
          <a:xfrm>
            <a:off x="3962469" y="2066081"/>
            <a:ext cx="8170154" cy="40511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59377" y="5660560"/>
            <a:ext cx="10879224" cy="523220"/>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Background </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6">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7">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6">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7">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sp>
        <p:nvSpPr>
          <p:cNvPr id="2" name="TextBox 1">
            <a:extLst>
              <a:ext uri="{FF2B5EF4-FFF2-40B4-BE49-F238E27FC236}">
                <a16:creationId xmlns:a16="http://schemas.microsoft.com/office/drawing/2014/main" id="{A47A51DE-A656-1119-CB4C-E732662F1808}"/>
              </a:ext>
            </a:extLst>
          </p:cNvPr>
          <p:cNvSpPr txBox="1"/>
          <p:nvPr/>
        </p:nvSpPr>
        <p:spPr>
          <a:xfrm>
            <a:off x="178130" y="398418"/>
            <a:ext cx="10879224" cy="369332"/>
          </a:xfrm>
          <a:prstGeom prst="rect">
            <a:avLst/>
          </a:prstGeom>
          <a:noFill/>
        </p:spPr>
        <p:txBody>
          <a:bodyPr wrap="square" rtlCol="0">
            <a:spAutoFit/>
          </a:bodyPr>
          <a:lstStyle/>
          <a:p>
            <a:r>
              <a:rPr lang="en-GB" dirty="0">
                <a:solidFill>
                  <a:schemeClr val="bg1"/>
                </a:solidFill>
                <a:latin typeface="Univers Light" panose="020B0403020202020204" pitchFamily="34" charset="0"/>
                <a:ea typeface="Dotum" panose="020B0503020000020004" pitchFamily="34" charset="-127"/>
              </a:rPr>
              <a:t>COVID-19 has, and continues to change the ways in which we shop </a:t>
            </a:r>
            <a:r>
              <a:rPr lang="en-GB" sz="1100" dirty="0">
                <a:solidFill>
                  <a:schemeClr val="bg1"/>
                </a:solidFill>
                <a:latin typeface="Univers Light" panose="020B0403020202020204" pitchFamily="34" charset="0"/>
                <a:ea typeface="Dotum" panose="020B0503020000020004" pitchFamily="34" charset="-127"/>
              </a:rPr>
              <a:t>(Sit et al., 2022)</a:t>
            </a:r>
            <a:endParaRPr lang="en-GB" dirty="0">
              <a:solidFill>
                <a:schemeClr val="bg1"/>
              </a:solidFill>
              <a:latin typeface="Univers Light" panose="020B0403020202020204" pitchFamily="34" charset="0"/>
              <a:ea typeface="Dotum" panose="020B0503020000020004" pitchFamily="34" charset="-127"/>
            </a:endParaRPr>
          </a:p>
        </p:txBody>
      </p:sp>
      <p:sp>
        <p:nvSpPr>
          <p:cNvPr id="3" name="TextBox 2">
            <a:extLst>
              <a:ext uri="{FF2B5EF4-FFF2-40B4-BE49-F238E27FC236}">
                <a16:creationId xmlns:a16="http://schemas.microsoft.com/office/drawing/2014/main" id="{043F53D1-804A-006E-1509-7B4837D1B481}"/>
              </a:ext>
            </a:extLst>
          </p:cNvPr>
          <p:cNvSpPr txBox="1"/>
          <p:nvPr/>
        </p:nvSpPr>
        <p:spPr>
          <a:xfrm>
            <a:off x="178130" y="1338549"/>
            <a:ext cx="9035318" cy="538609"/>
          </a:xfrm>
          <a:prstGeom prst="rect">
            <a:avLst/>
          </a:prstGeom>
          <a:noFill/>
        </p:spPr>
        <p:txBody>
          <a:bodyPr wrap="square" rtlCol="0">
            <a:spAutoFit/>
          </a:bodyPr>
          <a:lstStyle/>
          <a:p>
            <a:r>
              <a:rPr lang="en-GB" dirty="0">
                <a:solidFill>
                  <a:schemeClr val="bg1"/>
                </a:solidFill>
                <a:latin typeface="Univers Light" panose="020B0403020202020204" pitchFamily="34" charset="0"/>
                <a:ea typeface="Dotum" panose="020B0503020000020004" pitchFamily="34" charset="-127"/>
              </a:rPr>
              <a:t>Limited efforts to understand the response of retail centres</a:t>
            </a:r>
            <a:br>
              <a:rPr lang="en-GB" dirty="0">
                <a:solidFill>
                  <a:schemeClr val="bg1"/>
                </a:solidFill>
                <a:latin typeface="Univers Light" panose="020B0403020202020204" pitchFamily="34" charset="0"/>
                <a:ea typeface="Dotum" panose="020B0503020000020004" pitchFamily="34" charset="-127"/>
              </a:rPr>
            </a:br>
            <a:r>
              <a:rPr lang="en-GB" sz="1100" dirty="0">
                <a:solidFill>
                  <a:schemeClr val="bg1"/>
                </a:solidFill>
                <a:latin typeface="Univers Light" panose="020B0403020202020204" pitchFamily="34" charset="0"/>
                <a:ea typeface="Dotum" panose="020B0503020000020004" pitchFamily="34" charset="-127"/>
              </a:rPr>
              <a:t>“the primary sites of consumption in urban areas” (Dolega and Celinska-Janowicz, 2015) </a:t>
            </a:r>
          </a:p>
        </p:txBody>
      </p:sp>
      <p:sp>
        <p:nvSpPr>
          <p:cNvPr id="4" name="TextBox 3">
            <a:extLst>
              <a:ext uri="{FF2B5EF4-FFF2-40B4-BE49-F238E27FC236}">
                <a16:creationId xmlns:a16="http://schemas.microsoft.com/office/drawing/2014/main" id="{1FEB44CB-18FF-394B-E7A3-4D2E25424F0B}"/>
              </a:ext>
            </a:extLst>
          </p:cNvPr>
          <p:cNvSpPr txBox="1"/>
          <p:nvPr/>
        </p:nvSpPr>
        <p:spPr>
          <a:xfrm>
            <a:off x="178130" y="2782669"/>
            <a:ext cx="3241965" cy="1292662"/>
          </a:xfrm>
          <a:prstGeom prst="rect">
            <a:avLst/>
          </a:prstGeom>
          <a:noFill/>
        </p:spPr>
        <p:txBody>
          <a:bodyPr wrap="square" rtlCol="0">
            <a:spAutoFit/>
          </a:bodyPr>
          <a:lstStyle/>
          <a:p>
            <a:r>
              <a:rPr lang="en-GB" dirty="0">
                <a:solidFill>
                  <a:schemeClr val="bg1"/>
                </a:solidFill>
                <a:latin typeface="Univers Light" panose="020B0403020202020204" pitchFamily="34" charset="0"/>
                <a:ea typeface="Dotum" panose="020B0503020000020004" pitchFamily="34" charset="-127"/>
              </a:rPr>
              <a:t>How might we expect them to respond:</a:t>
            </a:r>
          </a:p>
          <a:p>
            <a:pPr marL="285750" indent="-285750">
              <a:buFontTx/>
              <a:buChar char="-"/>
            </a:pPr>
            <a:r>
              <a:rPr lang="en-GB" sz="1400" dirty="0">
                <a:solidFill>
                  <a:schemeClr val="bg1"/>
                </a:solidFill>
                <a:latin typeface="Univers Light" panose="020B0403020202020204" pitchFamily="34" charset="0"/>
                <a:ea typeface="Dotum" panose="020B0503020000020004" pitchFamily="34" charset="-127"/>
              </a:rPr>
              <a:t>Function </a:t>
            </a:r>
          </a:p>
          <a:p>
            <a:pPr marL="285750" indent="-285750">
              <a:buFontTx/>
              <a:buChar char="-"/>
            </a:pPr>
            <a:r>
              <a:rPr lang="en-GB" sz="1400" dirty="0">
                <a:solidFill>
                  <a:schemeClr val="bg1"/>
                </a:solidFill>
                <a:latin typeface="Univers Light" panose="020B0403020202020204" pitchFamily="34" charset="0"/>
                <a:ea typeface="Dotum" panose="020B0503020000020004" pitchFamily="34" charset="-127"/>
              </a:rPr>
              <a:t>Structure</a:t>
            </a:r>
          </a:p>
          <a:p>
            <a:pPr marL="285750" indent="-285750">
              <a:buFontTx/>
              <a:buChar char="-"/>
            </a:pPr>
            <a:r>
              <a:rPr lang="en-GB" sz="1400" dirty="0">
                <a:solidFill>
                  <a:schemeClr val="bg1"/>
                </a:solidFill>
                <a:latin typeface="Univers Light" panose="020B0403020202020204" pitchFamily="34" charset="0"/>
                <a:ea typeface="Dotum" panose="020B0503020000020004" pitchFamily="34" charset="-127"/>
              </a:rPr>
              <a:t>Geographic location </a:t>
            </a:r>
          </a:p>
        </p:txBody>
      </p:sp>
      <p:sp>
        <p:nvSpPr>
          <p:cNvPr id="9" name="TextBox 8">
            <a:extLst>
              <a:ext uri="{FF2B5EF4-FFF2-40B4-BE49-F238E27FC236}">
                <a16:creationId xmlns:a16="http://schemas.microsoft.com/office/drawing/2014/main" id="{5267BFFA-21A3-BAB4-FC7C-361612CF757E}"/>
              </a:ext>
            </a:extLst>
          </p:cNvPr>
          <p:cNvSpPr txBox="1"/>
          <p:nvPr/>
        </p:nvSpPr>
        <p:spPr>
          <a:xfrm>
            <a:off x="5235112" y="5519451"/>
            <a:ext cx="2968906" cy="646331"/>
          </a:xfrm>
          <a:prstGeom prst="rect">
            <a:avLst/>
          </a:prstGeom>
          <a:noFill/>
        </p:spPr>
        <p:txBody>
          <a:bodyPr wrap="square" rtlCol="0">
            <a:spAutoFit/>
          </a:bodyPr>
          <a:lstStyle/>
          <a:p>
            <a:r>
              <a:rPr lang="en-GB" sz="900" dirty="0">
                <a:solidFill>
                  <a:schemeClr val="bg1"/>
                </a:solidFill>
                <a:latin typeface="Univers Light" panose="020B0403020202020204" pitchFamily="34" charset="0"/>
                <a:ea typeface="Dotum" panose="020B0503020000020004" pitchFamily="34" charset="-127"/>
              </a:rPr>
              <a:t>Enoch et al. (2022) When COVID-19 came to town: Measuring the impact of the coronavirus pandemic on footfall on six high streets in England. </a:t>
            </a:r>
            <a:r>
              <a:rPr lang="en-GB" sz="900" i="1" dirty="0">
                <a:solidFill>
                  <a:schemeClr val="bg1"/>
                </a:solidFill>
                <a:latin typeface="Univers Light" panose="020B0403020202020204" pitchFamily="34" charset="0"/>
                <a:ea typeface="Dotum" panose="020B0503020000020004" pitchFamily="34" charset="-127"/>
              </a:rPr>
              <a:t>Environment and Planning B: Urban Analytics and City Science. </a:t>
            </a:r>
          </a:p>
        </p:txBody>
      </p:sp>
      <p:sp>
        <p:nvSpPr>
          <p:cNvPr id="15" name="TextBox 14">
            <a:extLst>
              <a:ext uri="{FF2B5EF4-FFF2-40B4-BE49-F238E27FC236}">
                <a16:creationId xmlns:a16="http://schemas.microsoft.com/office/drawing/2014/main" id="{37662126-E928-2ADB-D3A1-E272D44CA2B2}"/>
              </a:ext>
            </a:extLst>
          </p:cNvPr>
          <p:cNvSpPr txBox="1"/>
          <p:nvPr/>
        </p:nvSpPr>
        <p:spPr>
          <a:xfrm>
            <a:off x="8721021" y="5317736"/>
            <a:ext cx="2968906" cy="646331"/>
          </a:xfrm>
          <a:prstGeom prst="rect">
            <a:avLst/>
          </a:prstGeom>
          <a:noFill/>
        </p:spPr>
        <p:txBody>
          <a:bodyPr wrap="square" rtlCol="0">
            <a:spAutoFit/>
          </a:bodyPr>
          <a:lstStyle/>
          <a:p>
            <a:r>
              <a:rPr lang="en-GB" sz="900" dirty="0">
                <a:solidFill>
                  <a:schemeClr val="bg1"/>
                </a:solidFill>
                <a:latin typeface="Univers Light" panose="020B0403020202020204" pitchFamily="34" charset="0"/>
                <a:ea typeface="Dotum" panose="020B0503020000020004" pitchFamily="34" charset="-127"/>
              </a:rPr>
              <a:t>Ballantyne et al. (2021) A framework for delineating the scale, extent and characteristics of American retail centre agglomerations. </a:t>
            </a:r>
            <a:r>
              <a:rPr lang="en-GB" sz="900" i="1" dirty="0">
                <a:solidFill>
                  <a:schemeClr val="bg1"/>
                </a:solidFill>
                <a:latin typeface="Univers Light" panose="020B0403020202020204" pitchFamily="34" charset="0"/>
                <a:ea typeface="Dotum" panose="020B0503020000020004" pitchFamily="34" charset="-127"/>
              </a:rPr>
              <a:t>Environment and Planning B: Urban Analytics and City Science. </a:t>
            </a:r>
          </a:p>
        </p:txBody>
      </p:sp>
      <p:sp>
        <p:nvSpPr>
          <p:cNvPr id="16" name="TextBox 15">
            <a:extLst>
              <a:ext uri="{FF2B5EF4-FFF2-40B4-BE49-F238E27FC236}">
                <a16:creationId xmlns:a16="http://schemas.microsoft.com/office/drawing/2014/main" id="{8D1C60F6-111D-0E70-19C4-1BCF5C7DEF78}"/>
              </a:ext>
            </a:extLst>
          </p:cNvPr>
          <p:cNvSpPr txBox="1"/>
          <p:nvPr/>
        </p:nvSpPr>
        <p:spPr>
          <a:xfrm>
            <a:off x="178130" y="4551152"/>
            <a:ext cx="3589429" cy="369332"/>
          </a:xfrm>
          <a:prstGeom prst="rect">
            <a:avLst/>
          </a:prstGeom>
          <a:noFill/>
        </p:spPr>
        <p:txBody>
          <a:bodyPr wrap="square" rtlCol="0">
            <a:spAutoFit/>
          </a:bodyPr>
          <a:lstStyle/>
          <a:p>
            <a:r>
              <a:rPr lang="en-GB" dirty="0">
                <a:solidFill>
                  <a:schemeClr val="bg1"/>
                </a:solidFill>
                <a:latin typeface="Univers Light" panose="020B0403020202020204" pitchFamily="34" charset="0"/>
                <a:ea typeface="Dotum" panose="020B0503020000020004" pitchFamily="34" charset="-127"/>
              </a:rPr>
              <a:t>Omicron (Nov 2021 – </a:t>
            </a:r>
            <a:r>
              <a:rPr lang="en-GB" i="1" dirty="0">
                <a:solidFill>
                  <a:schemeClr val="bg1"/>
                </a:solidFill>
                <a:latin typeface="Univers Light" panose="020B0403020202020204" pitchFamily="34" charset="0"/>
                <a:ea typeface="Dotum" panose="020B0503020000020004" pitchFamily="34" charset="-127"/>
              </a:rPr>
              <a:t>present</a:t>
            </a:r>
            <a:r>
              <a:rPr lang="en-GB" dirty="0">
                <a:solidFill>
                  <a:schemeClr val="bg1"/>
                </a:solidFill>
                <a:latin typeface="Univers Light" panose="020B0403020202020204" pitchFamily="34" charset="0"/>
                <a:ea typeface="Dotum" panose="020B0503020000020004" pitchFamily="34" charset="-127"/>
              </a:rPr>
              <a:t>) </a:t>
            </a:r>
            <a:endParaRPr lang="en-GB" sz="1400" dirty="0">
              <a:solidFill>
                <a:schemeClr val="bg1"/>
              </a:solidFill>
              <a:latin typeface="Univers Light" panose="020B0403020202020204" pitchFamily="34" charset="0"/>
              <a:ea typeface="Dotum" panose="020B0503020000020004" pitchFamily="34" charset="-127"/>
            </a:endParaRPr>
          </a:p>
        </p:txBody>
      </p:sp>
      <p:pic>
        <p:nvPicPr>
          <p:cNvPr id="18" name="Picture 17" descr="Chart&#10;&#10;Description automatically generated">
            <a:extLst>
              <a:ext uri="{FF2B5EF4-FFF2-40B4-BE49-F238E27FC236}">
                <a16:creationId xmlns:a16="http://schemas.microsoft.com/office/drawing/2014/main" id="{BFEB06C1-40EB-1BA7-CE1A-530E50088582}"/>
              </a:ext>
            </a:extLst>
          </p:cNvPr>
          <p:cNvPicPr>
            <a:picLocks noChangeAspect="1"/>
          </p:cNvPicPr>
          <p:nvPr/>
        </p:nvPicPr>
        <p:blipFill rotWithShape="1">
          <a:blip r:embed="rId9">
            <a:extLst>
              <a:ext uri="{28A0092B-C50C-407E-A947-70E740481C1C}">
                <a14:useLocalDpi xmlns:a14="http://schemas.microsoft.com/office/drawing/2010/main" val="0"/>
              </a:ext>
            </a:extLst>
          </a:blip>
          <a:srcRect b="50000"/>
          <a:stretch/>
        </p:blipFill>
        <p:spPr>
          <a:xfrm>
            <a:off x="3962469" y="2343464"/>
            <a:ext cx="8001000" cy="3429000"/>
          </a:xfrm>
          <a:prstGeom prst="rect">
            <a:avLst/>
          </a:prstGeom>
        </p:spPr>
      </p:pic>
      <p:sp>
        <p:nvSpPr>
          <p:cNvPr id="20" name="TextBox 19">
            <a:extLst>
              <a:ext uri="{FF2B5EF4-FFF2-40B4-BE49-F238E27FC236}">
                <a16:creationId xmlns:a16="http://schemas.microsoft.com/office/drawing/2014/main" id="{850B90C6-0785-ED9A-4065-24970118FBCF}"/>
              </a:ext>
            </a:extLst>
          </p:cNvPr>
          <p:cNvSpPr txBox="1"/>
          <p:nvPr/>
        </p:nvSpPr>
        <p:spPr>
          <a:xfrm>
            <a:off x="9487054" y="5725654"/>
            <a:ext cx="2663741" cy="276999"/>
          </a:xfrm>
          <a:prstGeom prst="rect">
            <a:avLst/>
          </a:prstGeom>
          <a:noFill/>
        </p:spPr>
        <p:txBody>
          <a:bodyPr wrap="square" rtlCol="0">
            <a:spAutoFit/>
          </a:bodyPr>
          <a:lstStyle/>
          <a:p>
            <a:r>
              <a:rPr lang="en-GB" sz="1200" dirty="0">
                <a:latin typeface="Univers Light" panose="020B0403020202020204" pitchFamily="34" charset="0"/>
                <a:ea typeface="Dotum" panose="020B0503020000020004" pitchFamily="34" charset="-127"/>
              </a:rPr>
              <a:t>Data: Public Health England (2022)</a:t>
            </a:r>
            <a:endParaRPr lang="en-GB" sz="1050" dirty="0">
              <a:solidFill>
                <a:schemeClr val="bg1"/>
              </a:solidFill>
              <a:latin typeface="Univers Light" panose="020B0403020202020204" pitchFamily="34" charset="0"/>
              <a:ea typeface="Dotum" panose="020B0503020000020004" pitchFamily="34" charset="-127"/>
            </a:endParaRPr>
          </a:p>
        </p:txBody>
      </p:sp>
    </p:spTree>
    <p:extLst>
      <p:ext uri="{BB962C8B-B14F-4D97-AF65-F5344CB8AC3E}">
        <p14:creationId xmlns:p14="http://schemas.microsoft.com/office/powerpoint/2010/main" val="12218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3" grpId="0"/>
      <p:bldP spid="4" grpId="0"/>
      <p:bldP spid="9" grpId="0"/>
      <p:bldP spid="15" grpId="0"/>
      <p:bldP spid="16"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59377" y="5660560"/>
            <a:ext cx="10879224" cy="523220"/>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Overview</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sp>
        <p:nvSpPr>
          <p:cNvPr id="2" name="TextBox 1">
            <a:extLst>
              <a:ext uri="{FF2B5EF4-FFF2-40B4-BE49-F238E27FC236}">
                <a16:creationId xmlns:a16="http://schemas.microsoft.com/office/drawing/2014/main" id="{4C340D71-2583-1DDC-C719-8FAB9AB49651}"/>
              </a:ext>
            </a:extLst>
          </p:cNvPr>
          <p:cNvSpPr txBox="1"/>
          <p:nvPr/>
        </p:nvSpPr>
        <p:spPr>
          <a:xfrm>
            <a:off x="462487" y="875175"/>
            <a:ext cx="4484915" cy="3539430"/>
          </a:xfrm>
          <a:prstGeom prst="rect">
            <a:avLst/>
          </a:prstGeom>
          <a:noFill/>
        </p:spPr>
        <p:txBody>
          <a:bodyPr wrap="square" rtlCol="0">
            <a:spAutoFit/>
          </a:bodyPr>
          <a:lstStyle/>
          <a:p>
            <a:pPr marL="342900" indent="-342900">
              <a:buAutoNum type="arabicParenR"/>
            </a:pPr>
            <a:r>
              <a:rPr lang="en-GB" sz="3200" b="1" dirty="0">
                <a:solidFill>
                  <a:schemeClr val="tx1">
                    <a:lumMod val="75000"/>
                    <a:lumOff val="25000"/>
                  </a:schemeClr>
                </a:solidFill>
                <a:latin typeface="Univers Light" panose="020B0403020202020204" pitchFamily="34" charset="0"/>
                <a:ea typeface="Dotum" panose="020B0503020000020004" pitchFamily="34" charset="-127"/>
              </a:rPr>
              <a:t> Background</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bg1"/>
                </a:solidFill>
                <a:latin typeface="Univers Light" panose="020B0403020202020204" pitchFamily="34" charset="0"/>
                <a:ea typeface="Dotum" panose="020B0503020000020004" pitchFamily="34" charset="-127"/>
              </a:rPr>
              <a:t> Data and Materials</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bg1"/>
                </a:solidFill>
                <a:latin typeface="Univers Light" panose="020B0403020202020204" pitchFamily="34" charset="0"/>
                <a:ea typeface="Dotum" panose="020B0503020000020004" pitchFamily="34" charset="-127"/>
              </a:rPr>
              <a:t> Findings</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bg1"/>
                </a:solidFill>
                <a:latin typeface="Univers Light" panose="020B0403020202020204" pitchFamily="34" charset="0"/>
                <a:ea typeface="Dotum" panose="020B0503020000020004" pitchFamily="34" charset="-127"/>
              </a:rPr>
              <a:t> Conclusions </a:t>
            </a:r>
          </a:p>
        </p:txBody>
      </p:sp>
      <p:pic>
        <p:nvPicPr>
          <p:cNvPr id="3" name="Picture 2" descr="Chart&#10;&#10;Description automatically generated">
            <a:extLst>
              <a:ext uri="{FF2B5EF4-FFF2-40B4-BE49-F238E27FC236}">
                <a16:creationId xmlns:a16="http://schemas.microsoft.com/office/drawing/2014/main" id="{1FFEAE36-36F6-D3A6-1CD3-BED5C467EE51}"/>
              </a:ext>
            </a:extLst>
          </p:cNvPr>
          <p:cNvPicPr>
            <a:picLocks noChangeAspect="1"/>
          </p:cNvPicPr>
          <p:nvPr/>
        </p:nvPicPr>
        <p:blipFill rotWithShape="1">
          <a:blip r:embed="rId7">
            <a:alphaModFix amt="35000"/>
            <a:extLst>
              <a:ext uri="{28A0092B-C50C-407E-A947-70E740481C1C}">
                <a14:useLocalDpi xmlns:a14="http://schemas.microsoft.com/office/drawing/2010/main" val="0"/>
              </a:ext>
            </a:extLst>
          </a:blip>
          <a:srcRect r="34859" b="50000"/>
          <a:stretch/>
        </p:blipFill>
        <p:spPr>
          <a:xfrm>
            <a:off x="5555176" y="529100"/>
            <a:ext cx="3105583" cy="2043199"/>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F81F5B21-7496-3EE3-03E1-7EBF12A79099}"/>
              </a:ext>
            </a:extLst>
          </p:cNvPr>
          <p:cNvPicPr>
            <a:picLocks noChangeAspect="1"/>
          </p:cNvPicPr>
          <p:nvPr/>
        </p:nvPicPr>
        <p:blipFill rotWithShape="1">
          <a:blip r:embed="rId8">
            <a:alphaModFix amt="35000"/>
            <a:extLst>
              <a:ext uri="{28A0092B-C50C-407E-A947-70E740481C1C}">
                <a14:useLocalDpi xmlns:a14="http://schemas.microsoft.com/office/drawing/2010/main" val="0"/>
              </a:ext>
            </a:extLst>
          </a:blip>
          <a:srcRect l="46970" r="7467"/>
          <a:stretch/>
        </p:blipFill>
        <p:spPr>
          <a:xfrm>
            <a:off x="8774565" y="1041486"/>
            <a:ext cx="3076265" cy="3797849"/>
          </a:xfrm>
          <a:prstGeom prst="rect">
            <a:avLst/>
          </a:prstGeom>
        </p:spPr>
      </p:pic>
      <p:pic>
        <p:nvPicPr>
          <p:cNvPr id="7" name="Picture 6" descr="Histogram&#10;&#10;Description automatically generated">
            <a:extLst>
              <a:ext uri="{FF2B5EF4-FFF2-40B4-BE49-F238E27FC236}">
                <a16:creationId xmlns:a16="http://schemas.microsoft.com/office/drawing/2014/main" id="{5159AA31-6FC9-39F3-4F54-6FAAFC3DE786}"/>
              </a:ext>
            </a:extLst>
          </p:cNvPr>
          <p:cNvPicPr>
            <a:picLocks noChangeAspect="1"/>
          </p:cNvPicPr>
          <p:nvPr/>
        </p:nvPicPr>
        <p:blipFill>
          <a:blip r:embed="rId9">
            <a:alphaModFix amt="35000"/>
            <a:extLst>
              <a:ext uri="{28A0092B-C50C-407E-A947-70E740481C1C}">
                <a14:useLocalDpi xmlns:a14="http://schemas.microsoft.com/office/drawing/2010/main" val="0"/>
              </a:ext>
            </a:extLst>
          </a:blip>
          <a:stretch>
            <a:fillRect/>
          </a:stretch>
        </p:blipFill>
        <p:spPr>
          <a:xfrm>
            <a:off x="5555175" y="2681361"/>
            <a:ext cx="3105583" cy="2717385"/>
          </a:xfrm>
          <a:prstGeom prst="rect">
            <a:avLst/>
          </a:prstGeom>
        </p:spPr>
      </p:pic>
    </p:spTree>
    <p:extLst>
      <p:ext uri="{BB962C8B-B14F-4D97-AF65-F5344CB8AC3E}">
        <p14:creationId xmlns:p14="http://schemas.microsoft.com/office/powerpoint/2010/main" val="1387779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BA22CC-E1D3-8CEC-0CA7-2C4AAA62C81D}"/>
              </a:ext>
            </a:extLst>
          </p:cNvPr>
          <p:cNvPicPr>
            <a:picLocks noChangeAspect="1"/>
          </p:cNvPicPr>
          <p:nvPr/>
        </p:nvPicPr>
        <p:blipFill>
          <a:blip r:embed="rId3"/>
          <a:stretch>
            <a:fillRect/>
          </a:stretch>
        </p:blipFill>
        <p:spPr>
          <a:xfrm>
            <a:off x="4761568" y="4398873"/>
            <a:ext cx="3368808" cy="1156836"/>
          </a:xfrm>
          <a:prstGeom prst="rect">
            <a:avLst/>
          </a:prstGeom>
        </p:spPr>
      </p:pic>
      <p:pic>
        <p:nvPicPr>
          <p:cNvPr id="5" name="Picture 4" descr="Map&#10;&#10;Description automatically generated">
            <a:extLst>
              <a:ext uri="{FF2B5EF4-FFF2-40B4-BE49-F238E27FC236}">
                <a16:creationId xmlns:a16="http://schemas.microsoft.com/office/drawing/2014/main" id="{034AF874-77CC-2016-B365-A57E5972E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903" y="1261726"/>
            <a:ext cx="2966915" cy="2966915"/>
          </a:xfrm>
          <a:prstGeom prst="rect">
            <a:avLst/>
          </a:prstGeom>
        </p:spPr>
      </p:pic>
      <p:pic>
        <p:nvPicPr>
          <p:cNvPr id="11" name="Picture 10">
            <a:extLst>
              <a:ext uri="{FF2B5EF4-FFF2-40B4-BE49-F238E27FC236}">
                <a16:creationId xmlns:a16="http://schemas.microsoft.com/office/drawing/2014/main" id="{A71CC08B-DBFB-7CC2-C271-B0F2F475E00D}"/>
              </a:ext>
            </a:extLst>
          </p:cNvPr>
          <p:cNvPicPr>
            <a:picLocks noChangeAspect="1"/>
          </p:cNvPicPr>
          <p:nvPr/>
        </p:nvPicPr>
        <p:blipFill>
          <a:blip r:embed="rId5"/>
          <a:stretch>
            <a:fillRect/>
          </a:stretch>
        </p:blipFill>
        <p:spPr>
          <a:xfrm>
            <a:off x="7101070" y="1249749"/>
            <a:ext cx="3022506" cy="2970459"/>
          </a:xfrm>
          <a:prstGeom prst="rect">
            <a:avLst/>
          </a:prstGeom>
        </p:spPr>
      </p:pic>
      <p:sp>
        <p:nvSpPr>
          <p:cNvPr id="10" name="Rectangle 9">
            <a:extLst>
              <a:ext uri="{FF2B5EF4-FFF2-40B4-BE49-F238E27FC236}">
                <a16:creationId xmlns:a16="http://schemas.microsoft.com/office/drawing/2014/main" id="{E64AC1EB-F8DE-10EE-EC3B-EF987A8932F4}"/>
              </a:ext>
            </a:extLst>
          </p:cNvPr>
          <p:cNvSpPr/>
          <p:nvPr/>
        </p:nvSpPr>
        <p:spPr>
          <a:xfrm>
            <a:off x="3155101" y="4408609"/>
            <a:ext cx="7429547" cy="1317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59377" y="5660560"/>
            <a:ext cx="10879224" cy="523220"/>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Data and Materials</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7">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8">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7">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8">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pic>
        <p:nvPicPr>
          <p:cNvPr id="3" name="Picture 2" descr="A picture containing diagram&#10;&#10;Description automatically generated">
            <a:extLst>
              <a:ext uri="{FF2B5EF4-FFF2-40B4-BE49-F238E27FC236}">
                <a16:creationId xmlns:a16="http://schemas.microsoft.com/office/drawing/2014/main" id="{2B6B49BF-A0D3-C63B-1810-6CC8CB15BE7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55102" y="310155"/>
            <a:ext cx="7429547" cy="4179120"/>
          </a:xfrm>
          <a:prstGeom prst="rect">
            <a:avLst/>
          </a:prstGeom>
        </p:spPr>
      </p:pic>
      <p:pic>
        <p:nvPicPr>
          <p:cNvPr id="9" name="Picture 8">
            <a:extLst>
              <a:ext uri="{FF2B5EF4-FFF2-40B4-BE49-F238E27FC236}">
                <a16:creationId xmlns:a16="http://schemas.microsoft.com/office/drawing/2014/main" id="{04875048-3DD7-9042-5C99-FFFA70ADED34}"/>
              </a:ext>
            </a:extLst>
          </p:cNvPr>
          <p:cNvPicPr>
            <a:picLocks noChangeAspect="1"/>
          </p:cNvPicPr>
          <p:nvPr/>
        </p:nvPicPr>
        <p:blipFill>
          <a:blip r:embed="rId11"/>
          <a:stretch>
            <a:fillRect/>
          </a:stretch>
        </p:blipFill>
        <p:spPr>
          <a:xfrm>
            <a:off x="4361068" y="4371729"/>
            <a:ext cx="5017611" cy="1332608"/>
          </a:xfrm>
          <a:prstGeom prst="rect">
            <a:avLst/>
          </a:prstGeom>
        </p:spPr>
      </p:pic>
    </p:spTree>
    <p:extLst>
      <p:ext uri="{BB962C8B-B14F-4D97-AF65-F5344CB8AC3E}">
        <p14:creationId xmlns:p14="http://schemas.microsoft.com/office/powerpoint/2010/main" val="376811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0F9A3C0-1CED-84A4-EDEE-7DA7345E45AD}"/>
              </a:ext>
            </a:extLst>
          </p:cNvPr>
          <p:cNvSpPr/>
          <p:nvPr/>
        </p:nvSpPr>
        <p:spPr>
          <a:xfrm>
            <a:off x="221673" y="779813"/>
            <a:ext cx="11678033" cy="45284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59377" y="5660560"/>
            <a:ext cx="10879224" cy="523220"/>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Data and Materials (2)</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graphicFrame>
        <p:nvGraphicFramePr>
          <p:cNvPr id="4" name="Object 3">
            <a:extLst>
              <a:ext uri="{FF2B5EF4-FFF2-40B4-BE49-F238E27FC236}">
                <a16:creationId xmlns:a16="http://schemas.microsoft.com/office/drawing/2014/main" id="{E713D7A5-CAC4-A9F1-FE50-98BE7D48A9B3}"/>
              </a:ext>
            </a:extLst>
          </p:cNvPr>
          <p:cNvGraphicFramePr>
            <a:graphicFrameLocks noChangeAspect="1"/>
          </p:cNvGraphicFramePr>
          <p:nvPr>
            <p:extLst>
              <p:ext uri="{D42A27DB-BD31-4B8C-83A1-F6EECF244321}">
                <p14:modId xmlns:p14="http://schemas.microsoft.com/office/powerpoint/2010/main" val="127239447"/>
              </p:ext>
            </p:extLst>
          </p:nvPr>
        </p:nvGraphicFramePr>
        <p:xfrm>
          <a:off x="408225" y="1598006"/>
          <a:ext cx="5373439" cy="2858591"/>
        </p:xfrm>
        <a:graphic>
          <a:graphicData uri="http://schemas.openxmlformats.org/presentationml/2006/ole">
            <mc:AlternateContent xmlns:mc="http://schemas.openxmlformats.org/markup-compatibility/2006">
              <mc:Choice xmlns:v="urn:schemas-microsoft-com:vml" Requires="v">
                <p:oleObj name="Document" r:id="rId7" imgW="5731988" imgH="3050030" progId="Word.Document.12">
                  <p:embed/>
                </p:oleObj>
              </mc:Choice>
              <mc:Fallback>
                <p:oleObj name="Document" r:id="rId7" imgW="5731988" imgH="3050030" progId="Word.Document.12">
                  <p:embed/>
                  <p:pic>
                    <p:nvPicPr>
                      <p:cNvPr id="0" name=""/>
                      <p:cNvPicPr/>
                      <p:nvPr/>
                    </p:nvPicPr>
                    <p:blipFill>
                      <a:blip r:embed="rId8"/>
                      <a:stretch>
                        <a:fillRect/>
                      </a:stretch>
                    </p:blipFill>
                    <p:spPr>
                      <a:xfrm>
                        <a:off x="408225" y="1598006"/>
                        <a:ext cx="5373439" cy="2858591"/>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9EEF5A0D-35F6-10D8-1ED8-84F38893BD6D}"/>
              </a:ext>
            </a:extLst>
          </p:cNvPr>
          <p:cNvGraphicFramePr>
            <a:graphicFrameLocks noChangeAspect="1"/>
          </p:cNvGraphicFramePr>
          <p:nvPr>
            <p:extLst>
              <p:ext uri="{D42A27DB-BD31-4B8C-83A1-F6EECF244321}">
                <p14:modId xmlns:p14="http://schemas.microsoft.com/office/powerpoint/2010/main" val="1754186825"/>
              </p:ext>
            </p:extLst>
          </p:nvPr>
        </p:nvGraphicFramePr>
        <p:xfrm>
          <a:off x="5968216" y="1317565"/>
          <a:ext cx="5732463" cy="3419475"/>
        </p:xfrm>
        <a:graphic>
          <a:graphicData uri="http://schemas.openxmlformats.org/presentationml/2006/ole">
            <mc:AlternateContent xmlns:mc="http://schemas.openxmlformats.org/markup-compatibility/2006">
              <mc:Choice xmlns:v="urn:schemas-microsoft-com:vml" Requires="v">
                <p:oleObj name="Document" r:id="rId9" imgW="5731988" imgH="3419043" progId="Word.Document.12">
                  <p:embed/>
                </p:oleObj>
              </mc:Choice>
              <mc:Fallback>
                <p:oleObj name="Document" r:id="rId9" imgW="5731988" imgH="3419043" progId="Word.Document.12">
                  <p:embed/>
                  <p:pic>
                    <p:nvPicPr>
                      <p:cNvPr id="0" name=""/>
                      <p:cNvPicPr/>
                      <p:nvPr/>
                    </p:nvPicPr>
                    <p:blipFill>
                      <a:blip r:embed="rId10"/>
                      <a:stretch>
                        <a:fillRect/>
                      </a:stretch>
                    </p:blipFill>
                    <p:spPr>
                      <a:xfrm>
                        <a:off x="5968216" y="1317565"/>
                        <a:ext cx="5732463" cy="341947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C2F7ADE4-3033-7D05-9F0D-068FA51C2853}"/>
              </a:ext>
            </a:extLst>
          </p:cNvPr>
          <p:cNvSpPr txBox="1"/>
          <p:nvPr/>
        </p:nvSpPr>
        <p:spPr>
          <a:xfrm>
            <a:off x="721482" y="4719998"/>
            <a:ext cx="4140530" cy="369332"/>
          </a:xfrm>
          <a:prstGeom prst="rect">
            <a:avLst/>
          </a:prstGeom>
          <a:noFill/>
        </p:spPr>
        <p:txBody>
          <a:bodyPr wrap="square" rtlCol="0">
            <a:spAutoFit/>
          </a:bodyPr>
          <a:lstStyle/>
          <a:p>
            <a:r>
              <a:rPr lang="en-GB" b="1" dirty="0">
                <a:latin typeface="Univers Light" panose="020B0403020202020204" pitchFamily="34" charset="0"/>
                <a:ea typeface="Dotum" panose="020B0503020000020004" pitchFamily="34" charset="-127"/>
              </a:rPr>
              <a:t>What is the retail centre’s function?</a:t>
            </a:r>
            <a:endParaRPr lang="en-GB" sz="1400" b="1" i="1" dirty="0">
              <a:latin typeface="Univers Light" panose="020B0403020202020204" pitchFamily="34" charset="0"/>
              <a:ea typeface="Dotum" panose="020B0503020000020004" pitchFamily="34" charset="-127"/>
            </a:endParaRPr>
          </a:p>
        </p:txBody>
      </p:sp>
      <p:sp>
        <p:nvSpPr>
          <p:cNvPr id="12" name="TextBox 11">
            <a:extLst>
              <a:ext uri="{FF2B5EF4-FFF2-40B4-BE49-F238E27FC236}">
                <a16:creationId xmlns:a16="http://schemas.microsoft.com/office/drawing/2014/main" id="{37D6D727-0A5F-F153-D603-F9D26CBC460A}"/>
              </a:ext>
            </a:extLst>
          </p:cNvPr>
          <p:cNvSpPr txBox="1"/>
          <p:nvPr/>
        </p:nvSpPr>
        <p:spPr>
          <a:xfrm>
            <a:off x="6388925" y="4719998"/>
            <a:ext cx="4478976" cy="369332"/>
          </a:xfrm>
          <a:prstGeom prst="rect">
            <a:avLst/>
          </a:prstGeom>
          <a:noFill/>
        </p:spPr>
        <p:txBody>
          <a:bodyPr wrap="square" rtlCol="0">
            <a:spAutoFit/>
          </a:bodyPr>
          <a:lstStyle/>
          <a:p>
            <a:r>
              <a:rPr lang="en-GB" b="1" dirty="0">
                <a:latin typeface="Univers Light" panose="020B0403020202020204" pitchFamily="34" charset="0"/>
                <a:ea typeface="Dotum" panose="020B0503020000020004" pitchFamily="34" charset="-127"/>
              </a:rPr>
              <a:t>What about it’s structure and catchment?</a:t>
            </a:r>
            <a:endParaRPr lang="en-GB" sz="1400" b="1" i="1" dirty="0">
              <a:latin typeface="Univers Light" panose="020B0403020202020204" pitchFamily="34" charset="0"/>
              <a:ea typeface="Dotum" panose="020B0503020000020004" pitchFamily="34" charset="-127"/>
            </a:endParaRPr>
          </a:p>
        </p:txBody>
      </p:sp>
    </p:spTree>
    <p:extLst>
      <p:ext uri="{BB962C8B-B14F-4D97-AF65-F5344CB8AC3E}">
        <p14:creationId xmlns:p14="http://schemas.microsoft.com/office/powerpoint/2010/main" val="251642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59377" y="5660560"/>
            <a:ext cx="10879224" cy="523220"/>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Overview</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sp>
        <p:nvSpPr>
          <p:cNvPr id="2" name="TextBox 1">
            <a:extLst>
              <a:ext uri="{FF2B5EF4-FFF2-40B4-BE49-F238E27FC236}">
                <a16:creationId xmlns:a16="http://schemas.microsoft.com/office/drawing/2014/main" id="{4C340D71-2583-1DDC-C719-8FAB9AB49651}"/>
              </a:ext>
            </a:extLst>
          </p:cNvPr>
          <p:cNvSpPr txBox="1"/>
          <p:nvPr/>
        </p:nvSpPr>
        <p:spPr>
          <a:xfrm>
            <a:off x="462487" y="875175"/>
            <a:ext cx="4484915" cy="3539430"/>
          </a:xfrm>
          <a:prstGeom prst="rect">
            <a:avLst/>
          </a:prstGeom>
          <a:noFill/>
        </p:spPr>
        <p:txBody>
          <a:bodyPr wrap="square" rtlCol="0">
            <a:spAutoFit/>
          </a:bodyPr>
          <a:lstStyle/>
          <a:p>
            <a:pPr marL="342900" indent="-342900">
              <a:buAutoNum type="arabicParenR"/>
            </a:pPr>
            <a:r>
              <a:rPr lang="en-GB" sz="3200" b="1" dirty="0">
                <a:solidFill>
                  <a:schemeClr val="tx1">
                    <a:lumMod val="75000"/>
                    <a:lumOff val="25000"/>
                  </a:schemeClr>
                </a:solidFill>
                <a:latin typeface="Univers Light" panose="020B0403020202020204" pitchFamily="34" charset="0"/>
                <a:ea typeface="Dotum" panose="020B0503020000020004" pitchFamily="34" charset="-127"/>
              </a:rPr>
              <a:t> Background</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tx1">
                    <a:lumMod val="75000"/>
                    <a:lumOff val="25000"/>
                  </a:schemeClr>
                </a:solidFill>
                <a:latin typeface="Univers Light" panose="020B0403020202020204" pitchFamily="34" charset="0"/>
                <a:ea typeface="Dotum" panose="020B0503020000020004" pitchFamily="34" charset="-127"/>
              </a:rPr>
              <a:t> Data and Materials</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bg1"/>
                </a:solidFill>
                <a:latin typeface="Univers Light" panose="020B0403020202020204" pitchFamily="34" charset="0"/>
                <a:ea typeface="Dotum" panose="020B0503020000020004" pitchFamily="34" charset="-127"/>
              </a:rPr>
              <a:t> Findings</a:t>
            </a:r>
          </a:p>
          <a:p>
            <a:pPr marL="342900" indent="-342900">
              <a:buAutoNum type="arabicParenR"/>
            </a:pPr>
            <a:endParaRPr lang="en-GB" sz="3200" b="1" dirty="0">
              <a:solidFill>
                <a:schemeClr val="bg1"/>
              </a:solidFill>
              <a:latin typeface="Univers Light" panose="020B0403020202020204" pitchFamily="34" charset="0"/>
              <a:ea typeface="Dotum" panose="020B0503020000020004" pitchFamily="34" charset="-127"/>
            </a:endParaRPr>
          </a:p>
          <a:p>
            <a:pPr marL="342900" indent="-342900">
              <a:buAutoNum type="arabicParenR"/>
            </a:pPr>
            <a:r>
              <a:rPr lang="en-GB" sz="3200" b="1" dirty="0">
                <a:solidFill>
                  <a:schemeClr val="bg1"/>
                </a:solidFill>
                <a:latin typeface="Univers Light" panose="020B0403020202020204" pitchFamily="34" charset="0"/>
                <a:ea typeface="Dotum" panose="020B0503020000020004" pitchFamily="34" charset="-127"/>
              </a:rPr>
              <a:t> Conclusions </a:t>
            </a:r>
          </a:p>
        </p:txBody>
      </p:sp>
      <p:pic>
        <p:nvPicPr>
          <p:cNvPr id="3" name="Picture 2" descr="Chart&#10;&#10;Description automatically generated">
            <a:extLst>
              <a:ext uri="{FF2B5EF4-FFF2-40B4-BE49-F238E27FC236}">
                <a16:creationId xmlns:a16="http://schemas.microsoft.com/office/drawing/2014/main" id="{1FFEAE36-36F6-D3A6-1CD3-BED5C467EE51}"/>
              </a:ext>
            </a:extLst>
          </p:cNvPr>
          <p:cNvPicPr>
            <a:picLocks noChangeAspect="1"/>
          </p:cNvPicPr>
          <p:nvPr/>
        </p:nvPicPr>
        <p:blipFill rotWithShape="1">
          <a:blip r:embed="rId7">
            <a:alphaModFix amt="35000"/>
            <a:extLst>
              <a:ext uri="{28A0092B-C50C-407E-A947-70E740481C1C}">
                <a14:useLocalDpi xmlns:a14="http://schemas.microsoft.com/office/drawing/2010/main" val="0"/>
              </a:ext>
            </a:extLst>
          </a:blip>
          <a:srcRect r="34859" b="50000"/>
          <a:stretch/>
        </p:blipFill>
        <p:spPr>
          <a:xfrm>
            <a:off x="5555176" y="529100"/>
            <a:ext cx="3105583" cy="2043199"/>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F81F5B21-7496-3EE3-03E1-7EBF12A79099}"/>
              </a:ext>
            </a:extLst>
          </p:cNvPr>
          <p:cNvPicPr>
            <a:picLocks noChangeAspect="1"/>
          </p:cNvPicPr>
          <p:nvPr/>
        </p:nvPicPr>
        <p:blipFill rotWithShape="1">
          <a:blip r:embed="rId8">
            <a:alphaModFix amt="35000"/>
            <a:extLst>
              <a:ext uri="{28A0092B-C50C-407E-A947-70E740481C1C}">
                <a14:useLocalDpi xmlns:a14="http://schemas.microsoft.com/office/drawing/2010/main" val="0"/>
              </a:ext>
            </a:extLst>
          </a:blip>
          <a:srcRect l="46970" r="7467"/>
          <a:stretch/>
        </p:blipFill>
        <p:spPr>
          <a:xfrm>
            <a:off x="8774565" y="1041486"/>
            <a:ext cx="3076265" cy="3797849"/>
          </a:xfrm>
          <a:prstGeom prst="rect">
            <a:avLst/>
          </a:prstGeom>
        </p:spPr>
      </p:pic>
      <p:pic>
        <p:nvPicPr>
          <p:cNvPr id="7" name="Picture 6" descr="Histogram&#10;&#10;Description automatically generated">
            <a:extLst>
              <a:ext uri="{FF2B5EF4-FFF2-40B4-BE49-F238E27FC236}">
                <a16:creationId xmlns:a16="http://schemas.microsoft.com/office/drawing/2014/main" id="{5159AA31-6FC9-39F3-4F54-6FAAFC3DE786}"/>
              </a:ext>
            </a:extLst>
          </p:cNvPr>
          <p:cNvPicPr>
            <a:picLocks noChangeAspect="1"/>
          </p:cNvPicPr>
          <p:nvPr/>
        </p:nvPicPr>
        <p:blipFill>
          <a:blip r:embed="rId9">
            <a:alphaModFix amt="35000"/>
            <a:extLst>
              <a:ext uri="{28A0092B-C50C-407E-A947-70E740481C1C}">
                <a14:useLocalDpi xmlns:a14="http://schemas.microsoft.com/office/drawing/2010/main" val="0"/>
              </a:ext>
            </a:extLst>
          </a:blip>
          <a:stretch>
            <a:fillRect/>
          </a:stretch>
        </p:blipFill>
        <p:spPr>
          <a:xfrm>
            <a:off x="5555175" y="2681361"/>
            <a:ext cx="3105583" cy="2717385"/>
          </a:xfrm>
          <a:prstGeom prst="rect">
            <a:avLst/>
          </a:prstGeom>
        </p:spPr>
      </p:pic>
    </p:spTree>
    <p:extLst>
      <p:ext uri="{BB962C8B-B14F-4D97-AF65-F5344CB8AC3E}">
        <p14:creationId xmlns:p14="http://schemas.microsoft.com/office/powerpoint/2010/main" val="3070656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10019" y="5238083"/>
            <a:ext cx="3136739" cy="954107"/>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Retail centres and Omicron </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pic>
        <p:nvPicPr>
          <p:cNvPr id="3" name="Picture 2" descr="Chart&#10;&#10;Description automatically generated">
            <a:extLst>
              <a:ext uri="{FF2B5EF4-FFF2-40B4-BE49-F238E27FC236}">
                <a16:creationId xmlns:a16="http://schemas.microsoft.com/office/drawing/2014/main" id="{3CEDB673-2F21-BF93-0003-709C6EE80A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3818" y="12521"/>
            <a:ext cx="7986392" cy="6845479"/>
          </a:xfrm>
          <a:prstGeom prst="rect">
            <a:avLst/>
          </a:prstGeom>
        </p:spPr>
      </p:pic>
    </p:spTree>
    <p:extLst>
      <p:ext uri="{BB962C8B-B14F-4D97-AF65-F5344CB8AC3E}">
        <p14:creationId xmlns:p14="http://schemas.microsoft.com/office/powerpoint/2010/main" val="201927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AFA3C0E-4FC8-9F89-3DDE-1B3663ABFE31}"/>
              </a:ext>
            </a:extLst>
          </p:cNvPr>
          <p:cNvSpPr/>
          <p:nvPr/>
        </p:nvSpPr>
        <p:spPr>
          <a:xfrm>
            <a:off x="4707036" y="6299319"/>
            <a:ext cx="2777659" cy="5615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8DCEF9E-B483-90DB-C761-A503B7C05ED8}"/>
              </a:ext>
            </a:extLst>
          </p:cNvPr>
          <p:cNvSpPr txBox="1"/>
          <p:nvPr/>
        </p:nvSpPr>
        <p:spPr>
          <a:xfrm>
            <a:off x="47802" y="4832971"/>
            <a:ext cx="2597013" cy="1384995"/>
          </a:xfrm>
          <a:prstGeom prst="rect">
            <a:avLst/>
          </a:prstGeom>
          <a:noFill/>
        </p:spPr>
        <p:txBody>
          <a:bodyPr wrap="square" rtlCol="0">
            <a:spAutoFit/>
          </a:bodyPr>
          <a:lstStyle/>
          <a:p>
            <a:r>
              <a:rPr lang="en-GB" sz="2800" dirty="0">
                <a:solidFill>
                  <a:schemeClr val="bg1"/>
                </a:solidFill>
                <a:latin typeface="Univers Light" panose="020B0403020202020204" pitchFamily="34" charset="0"/>
                <a:ea typeface="Dotum" panose="020B0503020000020004" pitchFamily="34" charset="-127"/>
              </a:rPr>
              <a:t>The </a:t>
            </a:r>
            <a:r>
              <a:rPr lang="en-GB" sz="2800" i="1" dirty="0">
                <a:solidFill>
                  <a:schemeClr val="bg1"/>
                </a:solidFill>
                <a:latin typeface="Univers Light" panose="020B0403020202020204" pitchFamily="34" charset="0"/>
                <a:ea typeface="Dotum" panose="020B0503020000020004" pitchFamily="34" charset="-127"/>
              </a:rPr>
              <a:t>functional </a:t>
            </a:r>
            <a:r>
              <a:rPr lang="en-GB" sz="2800" dirty="0">
                <a:solidFill>
                  <a:schemeClr val="bg1"/>
                </a:solidFill>
                <a:latin typeface="Univers Light" panose="020B0403020202020204" pitchFamily="34" charset="0"/>
                <a:ea typeface="Dotum" panose="020B0503020000020004" pitchFamily="34" charset="-127"/>
              </a:rPr>
              <a:t>response of retail centres</a:t>
            </a:r>
          </a:p>
        </p:txBody>
      </p:sp>
      <p:pic>
        <p:nvPicPr>
          <p:cNvPr id="22" name="Picture 21" descr="A picture containing text&#10;&#10;Description automatically generated">
            <a:extLst>
              <a:ext uri="{FF2B5EF4-FFF2-40B4-BE49-F238E27FC236}">
                <a16:creationId xmlns:a16="http://schemas.microsoft.com/office/drawing/2014/main" id="{1FFF230C-F8F3-9AD3-1111-DD7ACB51C6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0283" y="6293922"/>
            <a:ext cx="2191987" cy="564078"/>
          </a:xfrm>
          <a:prstGeom prst="rect">
            <a:avLst/>
          </a:prstGeom>
        </p:spPr>
      </p:pic>
      <p:pic>
        <p:nvPicPr>
          <p:cNvPr id="24" name="Picture 23" descr="Logo&#10;&#10;Description automatically generated">
            <a:extLst>
              <a:ext uri="{FF2B5EF4-FFF2-40B4-BE49-F238E27FC236}">
                <a16:creationId xmlns:a16="http://schemas.microsoft.com/office/drawing/2014/main" id="{90DCE1E0-100D-AC17-3A05-4DCD5001C881}"/>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8974097" y="6295361"/>
            <a:ext cx="1025915" cy="564078"/>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CE6CCA44-44DF-A2F4-6609-ABB930C72247}"/>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3217903" y="6293922"/>
            <a:ext cx="1489133" cy="564078"/>
          </a:xfrm>
          <a:prstGeom prst="rect">
            <a:avLst/>
          </a:prstGeom>
        </p:spPr>
      </p:pic>
      <p:pic>
        <p:nvPicPr>
          <p:cNvPr id="27" name="Picture 26" descr="Logo&#10;&#10;Description automatically generated">
            <a:extLst>
              <a:ext uri="{FF2B5EF4-FFF2-40B4-BE49-F238E27FC236}">
                <a16:creationId xmlns:a16="http://schemas.microsoft.com/office/drawing/2014/main" id="{DFB5AF0B-7769-A6FD-5CE8-603295A28E0C}"/>
              </a:ext>
            </a:extLst>
          </p:cNvPr>
          <p:cNvPicPr>
            <a:picLocks noChangeAspect="1"/>
          </p:cNvPicPr>
          <p:nvPr/>
        </p:nvPicPr>
        <p:blipFill rotWithShape="1">
          <a:blip r:embed="rId4">
            <a:extLst>
              <a:ext uri="{28A0092B-C50C-407E-A947-70E740481C1C}">
                <a14:useLocalDpi xmlns:a14="http://schemas.microsoft.com/office/drawing/2010/main" val="0"/>
              </a:ext>
            </a:extLst>
          </a:blip>
          <a:srcRect t="22671" b="22346"/>
          <a:stretch/>
        </p:blipFill>
        <p:spPr>
          <a:xfrm>
            <a:off x="2191988" y="6293922"/>
            <a:ext cx="1025915" cy="564078"/>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4A1EB9EB-87AE-D622-CC62-5961729AE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293922"/>
            <a:ext cx="2191987" cy="564078"/>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2B0DE6E2-FD2F-C995-D1C5-A0CB48602D0B}"/>
              </a:ext>
            </a:extLst>
          </p:cNvPr>
          <p:cNvPicPr>
            <a:picLocks noChangeAspect="1"/>
          </p:cNvPicPr>
          <p:nvPr/>
        </p:nvPicPr>
        <p:blipFill rotWithShape="1">
          <a:blip r:embed="rId5">
            <a:extLst>
              <a:ext uri="{28A0092B-C50C-407E-A947-70E740481C1C}">
                <a14:useLocalDpi xmlns:a14="http://schemas.microsoft.com/office/drawing/2010/main" val="0"/>
              </a:ext>
            </a:extLst>
          </a:blip>
          <a:srcRect b="34810"/>
          <a:stretch/>
        </p:blipFill>
        <p:spPr>
          <a:xfrm>
            <a:off x="7484966" y="6292842"/>
            <a:ext cx="1489133" cy="569116"/>
          </a:xfrm>
          <a:prstGeom prst="rect">
            <a:avLst/>
          </a:prstGeom>
        </p:spPr>
      </p:pic>
      <p:pic>
        <p:nvPicPr>
          <p:cNvPr id="33" name="Picture 32" descr="Shape&#10;&#10;Description automatically generated with medium confidence">
            <a:extLst>
              <a:ext uri="{FF2B5EF4-FFF2-40B4-BE49-F238E27FC236}">
                <a16:creationId xmlns:a16="http://schemas.microsoft.com/office/drawing/2014/main" id="{8B03EA9B-834F-8F6C-EB83-CA10DC6DA2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9305" y="6377537"/>
            <a:ext cx="2333390" cy="410519"/>
          </a:xfrm>
          <a:prstGeom prst="rect">
            <a:avLst/>
          </a:prstGeom>
        </p:spPr>
      </p:pic>
      <p:pic>
        <p:nvPicPr>
          <p:cNvPr id="3" name="Picture 2" descr="Chart, line chart, histogram&#10;&#10;Description automatically generated">
            <a:extLst>
              <a:ext uri="{FF2B5EF4-FFF2-40B4-BE49-F238E27FC236}">
                <a16:creationId xmlns:a16="http://schemas.microsoft.com/office/drawing/2014/main" id="{A97B724B-D50F-C06A-C619-A436F568B4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0798" y="0"/>
            <a:ext cx="9601201" cy="6858000"/>
          </a:xfrm>
          <a:prstGeom prst="rect">
            <a:avLst/>
          </a:prstGeom>
        </p:spPr>
      </p:pic>
    </p:spTree>
    <p:extLst>
      <p:ext uri="{BB962C8B-B14F-4D97-AF65-F5344CB8AC3E}">
        <p14:creationId xmlns:p14="http://schemas.microsoft.com/office/powerpoint/2010/main" val="1463438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TotalTime>
  <Words>1662</Words>
  <Application>Microsoft Office PowerPoint</Application>
  <PresentationFormat>Widescreen</PresentationFormat>
  <Paragraphs>206</Paragraphs>
  <Slides>14</Slides>
  <Notes>14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0" baseType="lpstr">
      <vt:lpstr>Arial</vt:lpstr>
      <vt:lpstr>Calibri</vt:lpstr>
      <vt:lpstr>Calibri Light</vt:lpstr>
      <vt:lpstr>Univers Light</vt:lpstr>
      <vt:lpstr>Office Theme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ballantyne</dc:creator>
  <cp:lastModifiedBy>patrick ballantyne</cp:lastModifiedBy>
  <cp:revision>85</cp:revision>
  <dcterms:created xsi:type="dcterms:W3CDTF">2022-08-01T13:40:43Z</dcterms:created>
  <dcterms:modified xsi:type="dcterms:W3CDTF">2022-08-31T06:54:14Z</dcterms:modified>
</cp:coreProperties>
</file>